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7"/>
  </p:notesMasterIdLst>
  <p:sldIdLst>
    <p:sldId id="301" r:id="rId5"/>
    <p:sldId id="340" r:id="rId6"/>
    <p:sldId id="315" r:id="rId7"/>
    <p:sldId id="297" r:id="rId8"/>
    <p:sldId id="370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6" r:id="rId17"/>
    <p:sldId id="317" r:id="rId18"/>
    <p:sldId id="318" r:id="rId19"/>
    <p:sldId id="319" r:id="rId20"/>
    <p:sldId id="321" r:id="rId21"/>
    <p:sldId id="320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274" r:id="rId30"/>
    <p:sldId id="330" r:id="rId31"/>
    <p:sldId id="331" r:id="rId32"/>
    <p:sldId id="332" r:id="rId33"/>
    <p:sldId id="333" r:id="rId34"/>
    <p:sldId id="363" r:id="rId35"/>
    <p:sldId id="364" r:id="rId36"/>
    <p:sldId id="365" r:id="rId37"/>
    <p:sldId id="366" r:id="rId38"/>
    <p:sldId id="367" r:id="rId39"/>
    <p:sldId id="368" r:id="rId40"/>
    <p:sldId id="334" r:id="rId41"/>
    <p:sldId id="335" r:id="rId42"/>
    <p:sldId id="336" r:id="rId43"/>
    <p:sldId id="337" r:id="rId44"/>
    <p:sldId id="265" r:id="rId45"/>
    <p:sldId id="338" r:id="rId46"/>
    <p:sldId id="339" r:id="rId47"/>
    <p:sldId id="341" r:id="rId48"/>
    <p:sldId id="342" r:id="rId49"/>
    <p:sldId id="343" r:id="rId50"/>
    <p:sldId id="344" r:id="rId51"/>
    <p:sldId id="345" r:id="rId52"/>
    <p:sldId id="346" r:id="rId53"/>
    <p:sldId id="347" r:id="rId54"/>
    <p:sldId id="350" r:id="rId55"/>
    <p:sldId id="304" r:id="rId56"/>
    <p:sldId id="348" r:id="rId57"/>
    <p:sldId id="351" r:id="rId58"/>
    <p:sldId id="352" r:id="rId59"/>
    <p:sldId id="360" r:id="rId60"/>
    <p:sldId id="353" r:id="rId61"/>
    <p:sldId id="354" r:id="rId62"/>
    <p:sldId id="355" r:id="rId63"/>
    <p:sldId id="356" r:id="rId64"/>
    <p:sldId id="357" r:id="rId65"/>
    <p:sldId id="358" r:id="rId66"/>
    <p:sldId id="359" r:id="rId67"/>
    <p:sldId id="361" r:id="rId68"/>
    <p:sldId id="369" r:id="rId69"/>
    <p:sldId id="371" r:id="rId70"/>
    <p:sldId id="372" r:id="rId71"/>
    <p:sldId id="373" r:id="rId72"/>
    <p:sldId id="374" r:id="rId73"/>
    <p:sldId id="382" r:id="rId74"/>
    <p:sldId id="375" r:id="rId75"/>
    <p:sldId id="383" r:id="rId76"/>
    <p:sldId id="377" r:id="rId77"/>
    <p:sldId id="378" r:id="rId78"/>
    <p:sldId id="385" r:id="rId79"/>
    <p:sldId id="376" r:id="rId80"/>
    <p:sldId id="384" r:id="rId81"/>
    <p:sldId id="379" r:id="rId82"/>
    <p:sldId id="386" r:id="rId83"/>
    <p:sldId id="381" r:id="rId84"/>
    <p:sldId id="380" r:id="rId85"/>
    <p:sldId id="349" r:id="rId86"/>
  </p:sldIdLst>
  <p:sldSz cx="9144000" cy="5143500" type="screen16x9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61D5A"/>
    <a:srgbClr val="2FC8E4"/>
    <a:srgbClr val="93E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83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heme" Target="theme/them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0EDDD-9ED6-4FAD-91D2-8D55FA9E54A2}" type="datetimeFigureOut">
              <a:rPr lang="es-ES" smtClean="0"/>
              <a:t>02/10/2025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874F8-1AB8-49D4-989C-3DCF6EF852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3809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Portada Degradado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6266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Página 7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5521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Página 7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3112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Datos 1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6688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Entradilla 2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1643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5352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159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4613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3493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Entradilla 1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0487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Entradilla 2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1749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15788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2109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3192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4260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9445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Entradilla 1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1965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Datos 1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6757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Destacado 1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265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Página 7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4013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9084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4604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Entradilla 2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1991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8614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Entradilla 1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8805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98684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67306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22348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23831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77284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Entradilla 2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0751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03666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3040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00943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91513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Página 6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265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62885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Entradilla 2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77392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00402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Destacado 1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9944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09326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84030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54623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2354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Entradilla 2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18628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14365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56208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Cierre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62661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Entradilla 2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32321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Destacado 1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84570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61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Entradilla 1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3402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25617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91596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5324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Entradilla 2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62661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96924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54921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16007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63956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38487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Entradilla 1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65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21901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65370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67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57707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68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92879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69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7685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72174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70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00154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71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02375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72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121294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73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443864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74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62380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75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318881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76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926736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77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394505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78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61276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79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6713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737819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80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130948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81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351007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Cierre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82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7605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9136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E36B-2D51-4E59-A3B3-28555B806CBF}" type="datetimeFigureOut">
              <a:rPr lang="es-ES" smtClean="0"/>
              <a:t>02/10/2025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2AABB-C4C3-4311-8572-14F11D97AE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7867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E36B-2D51-4E59-A3B3-28555B806CBF}" type="datetimeFigureOut">
              <a:rPr lang="es-ES" smtClean="0"/>
              <a:t>02/10/2025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2AABB-C4C3-4311-8572-14F11D97AE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7801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E36B-2D51-4E59-A3B3-28555B806CBF}" type="datetimeFigureOut">
              <a:rPr lang="es-ES" smtClean="0"/>
              <a:t>02/10/2025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2AABB-C4C3-4311-8572-14F11D97AE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4950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E36B-2D51-4E59-A3B3-28555B806CBF}" type="datetimeFigureOut">
              <a:rPr lang="es-ES" smtClean="0"/>
              <a:t>02/10/2025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2AABB-C4C3-4311-8572-14F11D97AE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068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E36B-2D51-4E59-A3B3-28555B806CBF}" type="datetimeFigureOut">
              <a:rPr lang="es-ES" smtClean="0"/>
              <a:t>02/10/2025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2AABB-C4C3-4311-8572-14F11D97AE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9083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E36B-2D51-4E59-A3B3-28555B806CBF}" type="datetimeFigureOut">
              <a:rPr lang="es-ES" smtClean="0"/>
              <a:t>02/10/2025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2AABB-C4C3-4311-8572-14F11D97AE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4783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E36B-2D51-4E59-A3B3-28555B806CBF}" type="datetimeFigureOut">
              <a:rPr lang="es-ES" smtClean="0"/>
              <a:t>02/10/2025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2AABB-C4C3-4311-8572-14F11D97AE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5363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E36B-2D51-4E59-A3B3-28555B806CBF}" type="datetimeFigureOut">
              <a:rPr lang="es-ES" smtClean="0"/>
              <a:t>02/10/2025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2AABB-C4C3-4311-8572-14F11D97AE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4961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E36B-2D51-4E59-A3B3-28555B806CBF}" type="datetimeFigureOut">
              <a:rPr lang="es-ES" smtClean="0"/>
              <a:t>02/10/2025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2AABB-C4C3-4311-8572-14F11D97AE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3573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E36B-2D51-4E59-A3B3-28555B806CBF}" type="datetimeFigureOut">
              <a:rPr lang="es-ES" smtClean="0"/>
              <a:t>02/10/2025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2AABB-C4C3-4311-8572-14F11D97AE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9289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E36B-2D51-4E59-A3B3-28555B806CBF}" type="datetimeFigureOut">
              <a:rPr lang="es-ES" smtClean="0"/>
              <a:t>02/10/2025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2AABB-C4C3-4311-8572-14F11D97AE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774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3E36B-2D51-4E59-A3B3-28555B806CBF}" type="datetimeFigureOut">
              <a:rPr lang="es-ES" smtClean="0"/>
              <a:t>02/10/2025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2AABB-C4C3-4311-8572-14F11D97AE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2414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SRDX6Rmr3o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oC1kcBSari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Daniel.alaez@unavarra.es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ronemap.org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hyperlink" Target="https://opendronemap.org/webod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esium.com/learn/ion/integrations-learn/integrations-webodm/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dronemap.org/odm/datasets/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sky-network.or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atosabiertos.navarra.es/es/organization/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sky-network.org/api/states/all?lamin=42.14880566&amp;lomin=-2.64935531&amp;lamax=43.50958300&amp;lomax=-0.63844790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bJPxq6QogKE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E61D5A"/>
            </a:gs>
            <a:gs pos="100000">
              <a:srgbClr val="2FC8E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1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443044"/>
            <a:ext cx="1890086" cy="2138630"/>
          </a:xfrm>
          <a:prstGeom prst="rect">
            <a:avLst/>
          </a:prstGeom>
        </p:spPr>
      </p:pic>
      <p:pic>
        <p:nvPicPr>
          <p:cNvPr id="2" name="Google Shape;584;p1">
            <a:extLst>
              <a:ext uri="{FF2B5EF4-FFF2-40B4-BE49-F238E27FC236}">
                <a16:creationId xmlns:a16="http://schemas.microsoft.com/office/drawing/2014/main" id="{590D6FCD-BFEE-10E1-C4C2-1B524BF46B9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00" y="4461958"/>
            <a:ext cx="9001000" cy="6686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C0B3E13-710F-ECB4-CCD2-9F7ABB713210}"/>
              </a:ext>
            </a:extLst>
          </p:cNvPr>
          <p:cNvSpPr txBox="1"/>
          <p:nvPr/>
        </p:nvSpPr>
        <p:spPr>
          <a:xfrm>
            <a:off x="1044337" y="443044"/>
            <a:ext cx="5645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DM Sans" pitchFamily="2" charset="0"/>
              </a:rPr>
              <a:t>Formación </a:t>
            </a:r>
            <a:r>
              <a:rPr lang="en-GB" b="1" dirty="0" err="1">
                <a:solidFill>
                  <a:schemeClr val="bg1"/>
                </a:solidFill>
                <a:latin typeface="DM Sans" pitchFamily="2" charset="0"/>
              </a:rPr>
              <a:t>TwIN</a:t>
            </a:r>
            <a:r>
              <a:rPr lang="en-GB" b="1" dirty="0">
                <a:solidFill>
                  <a:schemeClr val="bg1"/>
                </a:solidFill>
                <a:latin typeface="DM Sans" pitchFamily="2" charset="0"/>
              </a:rPr>
              <a:t> Lab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5D7D9ED-624B-BCA7-361D-FEC1982DFF09}"/>
              </a:ext>
            </a:extLst>
          </p:cNvPr>
          <p:cNvSpPr txBox="1"/>
          <p:nvPr/>
        </p:nvSpPr>
        <p:spPr>
          <a:xfrm>
            <a:off x="519073" y="3426554"/>
            <a:ext cx="7420473" cy="3693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r>
              <a:rPr lang="es-ES" b="1" dirty="0">
                <a:solidFill>
                  <a:srgbClr val="34CFF0"/>
                </a:solidFill>
                <a:latin typeface="DM Sans" pitchFamily="2" charset="0"/>
              </a:rPr>
              <a:t>Daniel Aláez Gómez (Universidad Pública de Navarra)</a:t>
            </a:r>
            <a:endParaRPr lang="en-GB" b="1" dirty="0">
              <a:solidFill>
                <a:srgbClr val="34CFF0"/>
              </a:solidFill>
              <a:latin typeface="DM Sans" pitchFamily="2" charset="0"/>
            </a:endParaRPr>
          </a:p>
        </p:txBody>
      </p:sp>
      <p:sp>
        <p:nvSpPr>
          <p:cNvPr id="5" name="Google Shape;583;p1">
            <a:extLst>
              <a:ext uri="{FF2B5EF4-FFF2-40B4-BE49-F238E27FC236}">
                <a16:creationId xmlns:a16="http://schemas.microsoft.com/office/drawing/2014/main" id="{769D31D4-11F1-39CE-222C-357DD4CA0C33}"/>
              </a:ext>
            </a:extLst>
          </p:cNvPr>
          <p:cNvSpPr txBox="1">
            <a:spLocks/>
          </p:cNvSpPr>
          <p:nvPr/>
        </p:nvSpPr>
        <p:spPr>
          <a:xfrm>
            <a:off x="683568" y="1133265"/>
            <a:ext cx="5112568" cy="19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ts val="6000"/>
              <a:buFontTx/>
              <a:buNone/>
              <a:tabLst/>
              <a:defRPr/>
            </a:pPr>
            <a:r>
              <a:rPr kumimoji="0" lang="es-ES" sz="400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Arial"/>
              </a:rPr>
              <a:t>Visualizaciones interactivas con CESIUM y </a:t>
            </a:r>
            <a:r>
              <a:rPr kumimoji="0" lang="es-ES" sz="4000" i="0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Arial"/>
              </a:rPr>
              <a:t>Unreal</a:t>
            </a:r>
            <a:r>
              <a:rPr kumimoji="0" lang="es-ES" sz="400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Arial"/>
              </a:rPr>
              <a:t> </a:t>
            </a:r>
            <a:r>
              <a:rPr kumimoji="0" lang="es-ES" sz="4000" i="0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Arial"/>
              </a:rPr>
              <a:t>Engine</a:t>
            </a:r>
            <a:endParaRPr kumimoji="0" lang="es-ES" sz="4000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sym typeface="Arial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A31C5C76-D752-8BF3-E19B-24BBD92BF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3568" y="510102"/>
            <a:ext cx="360769" cy="20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36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1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490" y="1008"/>
            <a:ext cx="4067485" cy="5141483"/>
          </a:xfrm>
        </p:spPr>
      </p:pic>
      <p:sp>
        <p:nvSpPr>
          <p:cNvPr id="39" name="P.01"/>
          <p:cNvSpPr txBox="1"/>
          <p:nvPr/>
        </p:nvSpPr>
        <p:spPr>
          <a:xfrm>
            <a:off x="395535" y="390796"/>
            <a:ext cx="3672975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latin typeface="DM Sans" pitchFamily="2" charset="0"/>
              </a:rPr>
              <a:t>twIN</a:t>
            </a:r>
            <a:r>
              <a:rPr lang="es-ES" sz="1000" dirty="0"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latin typeface="DM Sans" pitchFamily="2" charset="0"/>
              </a:rPr>
              <a:t>Unreal</a:t>
            </a:r>
            <a:r>
              <a:rPr lang="es-ES" sz="1000" dirty="0">
                <a:latin typeface="DM Sans" pitchFamily="2" charset="0"/>
              </a:rPr>
              <a:t> </a:t>
            </a:r>
            <a:r>
              <a:rPr lang="es-ES" sz="1000" dirty="0" err="1">
                <a:latin typeface="DM Sans" pitchFamily="2" charset="0"/>
              </a:rPr>
              <a:t>Engine</a:t>
            </a:r>
            <a:endParaRPr lang="es-ES" sz="1000" dirty="0">
              <a:latin typeface="DM Sans" pitchFamily="2" charset="0"/>
            </a:endParaRPr>
          </a:p>
        </p:txBody>
      </p:sp>
      <p:sp>
        <p:nvSpPr>
          <p:cNvPr id="25" name="36 Marcador de contenido"/>
          <p:cNvSpPr txBox="1">
            <a:spLocks/>
          </p:cNvSpPr>
          <p:nvPr/>
        </p:nvSpPr>
        <p:spPr>
          <a:xfrm>
            <a:off x="395537" y="843558"/>
            <a:ext cx="410445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pc="-150" dirty="0">
                <a:latin typeface="DM Sans" pitchFamily="2" charset="0"/>
              </a:rPr>
              <a:t>1.3 </a:t>
            </a:r>
            <a:r>
              <a:rPr lang="en-US" sz="2400" spc="-150" dirty="0" err="1">
                <a:latin typeface="DM Sans" pitchFamily="2" charset="0"/>
              </a:rPr>
              <a:t>Arquitectura</a:t>
            </a:r>
            <a:r>
              <a:rPr lang="en-US" sz="2400" spc="-150" dirty="0">
                <a:latin typeface="DM Sans" pitchFamily="2" charset="0"/>
              </a:rPr>
              <a:t> de Unreal Engine 5</a:t>
            </a:r>
          </a:p>
        </p:txBody>
      </p:sp>
      <p:sp>
        <p:nvSpPr>
          <p:cNvPr id="51" name="36 Marcador de contenido"/>
          <p:cNvSpPr txBox="1">
            <a:spLocks/>
          </p:cNvSpPr>
          <p:nvPr/>
        </p:nvSpPr>
        <p:spPr>
          <a:xfrm>
            <a:off x="395537" y="2211710"/>
            <a:ext cx="3528392" cy="252028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spcBef>
                <a:spcPts val="0"/>
              </a:spcBef>
              <a:buFont typeface="+mj-lt"/>
              <a:buAutoNum type="arabicPeriod"/>
            </a:pPr>
            <a:r>
              <a:rPr lang="es-ES" sz="1100" b="1" dirty="0">
                <a:latin typeface="DM Sans" pitchFamily="2" charset="0"/>
              </a:rPr>
              <a:t>Escenas y niveles: </a:t>
            </a:r>
            <a:r>
              <a:rPr lang="es-ES" sz="1100" dirty="0">
                <a:latin typeface="DM Sans" pitchFamily="2" charset="0"/>
              </a:rPr>
              <a:t>Los entornos 3D se organizan en niveles o mapas que contienen todos los objetos y actores.</a:t>
            </a:r>
          </a:p>
          <a:p>
            <a:pPr marL="228600" indent="-228600">
              <a:spcBef>
                <a:spcPts val="0"/>
              </a:spcBef>
              <a:buFont typeface="+mj-lt"/>
              <a:buAutoNum type="arabicPeriod"/>
            </a:pPr>
            <a:r>
              <a:rPr lang="es-ES" sz="1100" b="1" dirty="0">
                <a:latin typeface="DM Sans" pitchFamily="2" charset="0"/>
              </a:rPr>
              <a:t>Actores: </a:t>
            </a:r>
            <a:r>
              <a:rPr lang="es-ES" sz="1100" dirty="0">
                <a:latin typeface="DM Sans" pitchFamily="2" charset="0"/>
              </a:rPr>
              <a:t>Componentes básicos de interacción: pueden ser personajes, vehículos, cámaras o luces.</a:t>
            </a:r>
          </a:p>
          <a:p>
            <a:pPr marL="228600" indent="-228600">
              <a:spcBef>
                <a:spcPts val="0"/>
              </a:spcBef>
              <a:buFont typeface="+mj-lt"/>
              <a:buAutoNum type="arabicPeriod"/>
            </a:pPr>
            <a:r>
              <a:rPr lang="es-ES" sz="1100" b="1" dirty="0">
                <a:latin typeface="DM Sans" pitchFamily="2" charset="0"/>
              </a:rPr>
              <a:t>Mallas (</a:t>
            </a:r>
            <a:r>
              <a:rPr lang="es-ES" sz="1100" b="1" dirty="0" err="1">
                <a:latin typeface="DM Sans" pitchFamily="2" charset="0"/>
              </a:rPr>
              <a:t>meshes</a:t>
            </a:r>
            <a:r>
              <a:rPr lang="es-ES" sz="1100" b="1" dirty="0">
                <a:latin typeface="DM Sans" pitchFamily="2" charset="0"/>
              </a:rPr>
              <a:t>): </a:t>
            </a:r>
            <a:r>
              <a:rPr lang="es-ES" sz="1100" dirty="0">
                <a:latin typeface="DM Sans" pitchFamily="2" charset="0"/>
              </a:rPr>
              <a:t>Modelos 3D, estáticos o animados, que forman los objetos visibles.</a:t>
            </a:r>
          </a:p>
          <a:p>
            <a:pPr marL="228600" indent="-228600">
              <a:spcBef>
                <a:spcPts val="0"/>
              </a:spcBef>
              <a:buFont typeface="+mj-lt"/>
              <a:buAutoNum type="arabicPeriod"/>
            </a:pPr>
            <a:r>
              <a:rPr lang="es-ES" sz="1100" b="1" dirty="0" err="1">
                <a:latin typeface="DM Sans" pitchFamily="2" charset="0"/>
              </a:rPr>
              <a:t>Blueprints</a:t>
            </a:r>
            <a:r>
              <a:rPr lang="es-ES" sz="1100" b="1" dirty="0">
                <a:latin typeface="DM Sans" pitchFamily="2" charset="0"/>
              </a:rPr>
              <a:t>: </a:t>
            </a:r>
            <a:r>
              <a:rPr lang="es-ES" sz="1100" dirty="0">
                <a:latin typeface="DM Sans" pitchFamily="2" charset="0"/>
              </a:rPr>
              <a:t>Sistema visual de programación, fundamental para desarrollar lógica sin codificación convencional.</a:t>
            </a:r>
          </a:p>
          <a:p>
            <a:pPr marL="0" indent="0">
              <a:buNone/>
            </a:pPr>
            <a:endParaRPr lang="es-ES" sz="600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50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.01"/>
          <p:cNvSpPr txBox="1"/>
          <p:nvPr/>
        </p:nvSpPr>
        <p:spPr>
          <a:xfrm>
            <a:off x="395535" y="390796"/>
            <a:ext cx="3428319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latin typeface="DM Sans" pitchFamily="2" charset="0"/>
              </a:rPr>
              <a:t>twIN</a:t>
            </a:r>
            <a:r>
              <a:rPr lang="es-ES" sz="1000" dirty="0"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latin typeface="DM Sans" pitchFamily="2" charset="0"/>
              </a:rPr>
              <a:t>Unreal</a:t>
            </a:r>
            <a:r>
              <a:rPr lang="es-ES" sz="1000" dirty="0">
                <a:latin typeface="DM Sans" pitchFamily="2" charset="0"/>
              </a:rPr>
              <a:t> </a:t>
            </a:r>
            <a:r>
              <a:rPr lang="es-ES" sz="1000" dirty="0" err="1">
                <a:latin typeface="DM Sans" pitchFamily="2" charset="0"/>
              </a:rPr>
              <a:t>Engine</a:t>
            </a:r>
            <a:endParaRPr lang="es-ES" sz="1000" dirty="0">
              <a:latin typeface="DM Sans" pitchFamily="2" charset="0"/>
            </a:endParaRPr>
          </a:p>
        </p:txBody>
      </p:sp>
      <p:sp>
        <p:nvSpPr>
          <p:cNvPr id="25" name="36 Marcador de contenido"/>
          <p:cNvSpPr txBox="1">
            <a:spLocks/>
          </p:cNvSpPr>
          <p:nvPr/>
        </p:nvSpPr>
        <p:spPr>
          <a:xfrm>
            <a:off x="395537" y="843558"/>
            <a:ext cx="410445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pc="-150" dirty="0">
                <a:latin typeface="DM Sans" pitchFamily="2" charset="0"/>
              </a:rPr>
              <a:t>1.4 </a:t>
            </a:r>
            <a:r>
              <a:rPr lang="en-US" sz="2400" spc="-150" dirty="0" err="1">
                <a:latin typeface="DM Sans" pitchFamily="2" charset="0"/>
              </a:rPr>
              <a:t>Ultrarrealismo</a:t>
            </a:r>
            <a:r>
              <a:rPr lang="en-US" sz="2400" spc="-150" dirty="0">
                <a:latin typeface="DM Sans" pitchFamily="2" charset="0"/>
              </a:rPr>
              <a:t> </a:t>
            </a:r>
            <a:r>
              <a:rPr lang="en-US" sz="2400" spc="-150" dirty="0" err="1">
                <a:latin typeface="DM Sans" pitchFamily="2" charset="0"/>
              </a:rPr>
              <a:t>en</a:t>
            </a:r>
            <a:r>
              <a:rPr lang="en-US" sz="2400" spc="-150" dirty="0">
                <a:latin typeface="DM Sans" pitchFamily="2" charset="0"/>
              </a:rPr>
              <a:t> Unreal Engine 5</a:t>
            </a:r>
          </a:p>
        </p:txBody>
      </p:sp>
      <p:sp>
        <p:nvSpPr>
          <p:cNvPr id="51" name="36 Marcador de contenido"/>
          <p:cNvSpPr txBox="1">
            <a:spLocks/>
          </p:cNvSpPr>
          <p:nvPr/>
        </p:nvSpPr>
        <p:spPr>
          <a:xfrm>
            <a:off x="395537" y="2211710"/>
            <a:ext cx="3528392" cy="252028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spcBef>
                <a:spcPts val="0"/>
              </a:spcBef>
              <a:buFont typeface="+mj-lt"/>
              <a:buAutoNum type="arabicPeriod"/>
            </a:pPr>
            <a:r>
              <a:rPr lang="es-ES" sz="1100" b="1" dirty="0">
                <a:latin typeface="DM Sans" pitchFamily="2" charset="0"/>
              </a:rPr>
              <a:t>Nanite: </a:t>
            </a:r>
            <a:r>
              <a:rPr lang="es-ES" sz="1100" dirty="0">
                <a:latin typeface="DM Sans" pitchFamily="2" charset="0"/>
              </a:rPr>
              <a:t>Representación eficiente de mallas extremadamente detalladas.</a:t>
            </a:r>
          </a:p>
          <a:p>
            <a:pPr marL="228600" indent="-228600">
              <a:spcBef>
                <a:spcPts val="0"/>
              </a:spcBef>
              <a:buFont typeface="+mj-lt"/>
              <a:buAutoNum type="arabicPeriod"/>
            </a:pPr>
            <a:r>
              <a:rPr lang="es-ES" sz="1100" b="1" dirty="0">
                <a:latin typeface="DM Sans" pitchFamily="2" charset="0"/>
              </a:rPr>
              <a:t>Lumen: </a:t>
            </a:r>
            <a:r>
              <a:rPr lang="es-ES" sz="1100" dirty="0">
                <a:latin typeface="DM Sans" pitchFamily="2" charset="0"/>
              </a:rPr>
              <a:t>Iluminación y reflejos globales en tiempo real, ajustándose a cambios instantáneos.</a:t>
            </a:r>
          </a:p>
          <a:p>
            <a:pPr marL="228600" indent="-228600">
              <a:spcBef>
                <a:spcPts val="0"/>
              </a:spcBef>
              <a:buFont typeface="+mj-lt"/>
              <a:buAutoNum type="arabicPeriod"/>
            </a:pPr>
            <a:r>
              <a:rPr lang="es-ES" sz="1100" b="1" dirty="0" err="1">
                <a:latin typeface="DM Sans" pitchFamily="2" charset="0"/>
              </a:rPr>
              <a:t>MetaHuman</a:t>
            </a:r>
            <a:r>
              <a:rPr lang="es-ES" sz="1100" b="1" dirty="0">
                <a:latin typeface="DM Sans" pitchFamily="2" charset="0"/>
              </a:rPr>
              <a:t>: </a:t>
            </a:r>
            <a:r>
              <a:rPr lang="es-ES" sz="1100" dirty="0">
                <a:latin typeface="DM Sans" pitchFamily="2" charset="0"/>
              </a:rPr>
              <a:t>Creación sencilla de personajes digitales hiperrealistas.</a:t>
            </a:r>
          </a:p>
          <a:p>
            <a:pPr marL="228600" indent="-228600">
              <a:spcBef>
                <a:spcPts val="0"/>
              </a:spcBef>
              <a:buFont typeface="+mj-lt"/>
              <a:buAutoNum type="arabicPeriod"/>
            </a:pPr>
            <a:r>
              <a:rPr lang="es-ES" sz="1100" b="1" dirty="0">
                <a:latin typeface="DM Sans" pitchFamily="2" charset="0"/>
              </a:rPr>
              <a:t>VSM (Virtual Shadow </a:t>
            </a:r>
            <a:r>
              <a:rPr lang="es-ES" sz="1100" b="1" dirty="0" err="1">
                <a:latin typeface="DM Sans" pitchFamily="2" charset="0"/>
              </a:rPr>
              <a:t>Maps</a:t>
            </a:r>
            <a:r>
              <a:rPr lang="es-ES" sz="1100" b="1" dirty="0">
                <a:latin typeface="DM Sans" pitchFamily="2" charset="0"/>
              </a:rPr>
              <a:t>): </a:t>
            </a:r>
            <a:r>
              <a:rPr lang="es-ES" sz="1100" dirty="0">
                <a:latin typeface="DM Sans" pitchFamily="2" charset="0"/>
              </a:rPr>
              <a:t>Sombreado de alta calidad para escenas extensas.</a:t>
            </a:r>
            <a:endParaRPr lang="es-ES" sz="600" dirty="0">
              <a:latin typeface="DM Sans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ECB8ACA-9696-41D6-9848-EB8D672840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6"/>
          <a:stretch/>
        </p:blipFill>
        <p:spPr>
          <a:xfrm>
            <a:off x="5220073" y="0"/>
            <a:ext cx="42797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58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.01"/>
          <p:cNvSpPr txBox="1"/>
          <p:nvPr/>
        </p:nvSpPr>
        <p:spPr>
          <a:xfrm>
            <a:off x="395536" y="390796"/>
            <a:ext cx="2808312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err="1">
                <a:latin typeface="DM Sans" pitchFamily="2" charset="0"/>
              </a:rPr>
              <a:t>twIN</a:t>
            </a:r>
            <a:r>
              <a:rPr lang="es-ES" sz="1000">
                <a:latin typeface="DM Sans" pitchFamily="2" charset="0"/>
              </a:rPr>
              <a:t> | </a:t>
            </a:r>
            <a:r>
              <a:rPr lang="es-ES" sz="1000" err="1">
                <a:latin typeface="DM Sans" pitchFamily="2" charset="0"/>
              </a:rPr>
              <a:t>Lorem</a:t>
            </a:r>
            <a:r>
              <a:rPr lang="es-ES" sz="1000">
                <a:latin typeface="DM Sans" pitchFamily="2" charset="0"/>
              </a:rPr>
              <a:t> </a:t>
            </a:r>
            <a:r>
              <a:rPr lang="es-ES" sz="1000" err="1">
                <a:latin typeface="DM Sans" pitchFamily="2" charset="0"/>
              </a:rPr>
              <a:t>Ipsum</a:t>
            </a:r>
            <a:endParaRPr sz="1000">
              <a:latin typeface="DM Sans" pitchFamily="2" charset="0"/>
            </a:endParaRPr>
          </a:p>
        </p:txBody>
      </p:sp>
      <p:sp>
        <p:nvSpPr>
          <p:cNvPr id="49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E61D5A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bg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bg1"/>
                </a:solidFill>
                <a:latin typeface="DM Sans" pitchFamily="2" charset="0"/>
              </a:rPr>
              <a:pPr algn="ctr"/>
              <a:t>12</a:t>
            </a:fld>
            <a:endParaRPr lang="es-ES" sz="100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5" name="36 Marcador de contenido"/>
          <p:cNvSpPr txBox="1">
            <a:spLocks/>
          </p:cNvSpPr>
          <p:nvPr/>
        </p:nvSpPr>
        <p:spPr>
          <a:xfrm>
            <a:off x="395536" y="1802309"/>
            <a:ext cx="185700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latin typeface="DM Sans" pitchFamily="2" charset="0"/>
                <a:hlinkClick r:id="rId3"/>
              </a:rPr>
              <a:t>https://www.youtube.com/watch?v=4SRDX6Rmr3o</a:t>
            </a:r>
            <a:endParaRPr lang="es-ES" sz="1000" dirty="0">
              <a:latin typeface="DM Sans" pitchFamily="2" charset="0"/>
            </a:endParaRPr>
          </a:p>
          <a:p>
            <a:pPr marL="0" indent="0">
              <a:buNone/>
            </a:pPr>
            <a:r>
              <a:rPr lang="es-ES" sz="1000" dirty="0">
                <a:latin typeface="DM Sans" pitchFamily="2" charset="0"/>
                <a:hlinkClick r:id="rId4"/>
              </a:rPr>
              <a:t>https://www.youtube.com/watch?v=oC1kcBSari0</a:t>
            </a:r>
            <a:r>
              <a:rPr lang="es-ES" sz="1000" dirty="0">
                <a:latin typeface="DM Sans" pitchFamily="2" charset="0"/>
              </a:rPr>
              <a:t> </a:t>
            </a:r>
          </a:p>
        </p:txBody>
      </p:sp>
      <p:sp>
        <p:nvSpPr>
          <p:cNvPr id="19" name="18 Elipse"/>
          <p:cNvSpPr/>
          <p:nvPr/>
        </p:nvSpPr>
        <p:spPr>
          <a:xfrm>
            <a:off x="3641800" y="2571750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19 Elipse"/>
          <p:cNvSpPr/>
          <p:nvPr/>
        </p:nvSpPr>
        <p:spPr>
          <a:xfrm>
            <a:off x="3641800" y="3939902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20 Elipse"/>
          <p:cNvSpPr/>
          <p:nvPr/>
        </p:nvSpPr>
        <p:spPr>
          <a:xfrm>
            <a:off x="3641800" y="-164554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21 Elipse"/>
          <p:cNvSpPr/>
          <p:nvPr/>
        </p:nvSpPr>
        <p:spPr>
          <a:xfrm>
            <a:off x="3641800" y="1203598"/>
            <a:ext cx="1368152" cy="1368152"/>
          </a:xfrm>
          <a:prstGeom prst="ellipse">
            <a:avLst/>
          </a:prstGeom>
          <a:solidFill>
            <a:srgbClr val="E61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28 Elipse"/>
          <p:cNvSpPr/>
          <p:nvPr/>
        </p:nvSpPr>
        <p:spPr>
          <a:xfrm>
            <a:off x="5009952" y="2571750"/>
            <a:ext cx="1368152" cy="1368152"/>
          </a:xfrm>
          <a:prstGeom prst="ellipse">
            <a:avLst/>
          </a:prstGeom>
          <a:solidFill>
            <a:srgbClr val="2FC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29 Elipse"/>
          <p:cNvSpPr/>
          <p:nvPr/>
        </p:nvSpPr>
        <p:spPr>
          <a:xfrm>
            <a:off x="5009952" y="3939902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30 Elipse"/>
          <p:cNvSpPr/>
          <p:nvPr/>
        </p:nvSpPr>
        <p:spPr>
          <a:xfrm>
            <a:off x="5009952" y="-164554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31 Elipse"/>
          <p:cNvSpPr/>
          <p:nvPr/>
        </p:nvSpPr>
        <p:spPr>
          <a:xfrm>
            <a:off x="5009952" y="1203598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32 Elipse"/>
          <p:cNvSpPr/>
          <p:nvPr/>
        </p:nvSpPr>
        <p:spPr>
          <a:xfrm>
            <a:off x="6378104" y="2571750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33 Elipse"/>
          <p:cNvSpPr/>
          <p:nvPr/>
        </p:nvSpPr>
        <p:spPr>
          <a:xfrm>
            <a:off x="6378104" y="3939902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34 Elipse"/>
          <p:cNvSpPr/>
          <p:nvPr/>
        </p:nvSpPr>
        <p:spPr>
          <a:xfrm>
            <a:off x="6378104" y="-164554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35 Elipse"/>
          <p:cNvSpPr/>
          <p:nvPr/>
        </p:nvSpPr>
        <p:spPr>
          <a:xfrm>
            <a:off x="6378104" y="1203598"/>
            <a:ext cx="1368152" cy="1368152"/>
          </a:xfrm>
          <a:prstGeom prst="ellipse">
            <a:avLst/>
          </a:prstGeom>
          <a:solidFill>
            <a:srgbClr val="2FC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37 Elipse"/>
          <p:cNvSpPr/>
          <p:nvPr/>
        </p:nvSpPr>
        <p:spPr>
          <a:xfrm>
            <a:off x="7746256" y="2571750"/>
            <a:ext cx="1368152" cy="1368152"/>
          </a:xfrm>
          <a:prstGeom prst="ellipse">
            <a:avLst/>
          </a:prstGeom>
          <a:solidFill>
            <a:srgbClr val="2FC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39 Elipse"/>
          <p:cNvSpPr/>
          <p:nvPr/>
        </p:nvSpPr>
        <p:spPr>
          <a:xfrm>
            <a:off x="7746256" y="3939902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40 Elipse"/>
          <p:cNvSpPr/>
          <p:nvPr/>
        </p:nvSpPr>
        <p:spPr>
          <a:xfrm>
            <a:off x="7746256" y="-164554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41 Elipse"/>
          <p:cNvSpPr/>
          <p:nvPr/>
        </p:nvSpPr>
        <p:spPr>
          <a:xfrm>
            <a:off x="7746256" y="1203598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0" name="9 Grupo"/>
          <p:cNvGrpSpPr/>
          <p:nvPr/>
        </p:nvGrpSpPr>
        <p:grpSpPr>
          <a:xfrm>
            <a:off x="6404847" y="1632337"/>
            <a:ext cx="1348751" cy="645944"/>
            <a:chOff x="6404847" y="1632337"/>
            <a:chExt cx="1348751" cy="645944"/>
          </a:xfrm>
        </p:grpSpPr>
        <p:sp>
          <p:nvSpPr>
            <p:cNvPr id="47" name="36 Marcador de contenido"/>
            <p:cNvSpPr txBox="1">
              <a:spLocks/>
            </p:cNvSpPr>
            <p:nvPr/>
          </p:nvSpPr>
          <p:spPr>
            <a:xfrm>
              <a:off x="6404847" y="2001282"/>
              <a:ext cx="1348751" cy="2769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s-ES" sz="900" dirty="0">
                  <a:solidFill>
                    <a:schemeClr val="bg1"/>
                  </a:solidFill>
                  <a:latin typeface="DM Sans" pitchFamily="2" charset="0"/>
                </a:rPr>
                <a:t>Visualización de diseños y recorridos interactivos</a:t>
              </a:r>
            </a:p>
          </p:txBody>
        </p:sp>
        <p:sp>
          <p:nvSpPr>
            <p:cNvPr id="48" name="36 Marcador de contenido"/>
            <p:cNvSpPr txBox="1">
              <a:spLocks/>
            </p:cNvSpPr>
            <p:nvPr/>
          </p:nvSpPr>
          <p:spPr>
            <a:xfrm>
              <a:off x="6404847" y="1632337"/>
              <a:ext cx="1348751" cy="24622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1600" dirty="0">
                  <a:solidFill>
                    <a:schemeClr val="bg1"/>
                  </a:solidFill>
                  <a:latin typeface="DM Sans" pitchFamily="2" charset="0"/>
                </a:rPr>
                <a:t>Arquitectura</a:t>
              </a:r>
            </a:p>
          </p:txBody>
        </p:sp>
      </p:grpSp>
      <p:grpSp>
        <p:nvGrpSpPr>
          <p:cNvPr id="11" name="10 Grupo"/>
          <p:cNvGrpSpPr/>
          <p:nvPr/>
        </p:nvGrpSpPr>
        <p:grpSpPr>
          <a:xfrm>
            <a:off x="5019652" y="2921336"/>
            <a:ext cx="1348751" cy="676723"/>
            <a:chOff x="5019652" y="2921336"/>
            <a:chExt cx="1348751" cy="676723"/>
          </a:xfrm>
        </p:grpSpPr>
        <p:sp>
          <p:nvSpPr>
            <p:cNvPr id="51" name="36 Marcador de contenido"/>
            <p:cNvSpPr txBox="1">
              <a:spLocks/>
            </p:cNvSpPr>
            <p:nvPr/>
          </p:nvSpPr>
          <p:spPr>
            <a:xfrm>
              <a:off x="5019652" y="3321060"/>
              <a:ext cx="1348751" cy="2769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900" dirty="0">
                  <a:solidFill>
                    <a:schemeClr val="bg1"/>
                  </a:solidFill>
                  <a:latin typeface="DM Sans" pitchFamily="2" charset="0"/>
                </a:rPr>
                <a:t>Previsualización virtual y efectos visuales</a:t>
              </a:r>
            </a:p>
          </p:txBody>
        </p:sp>
        <p:sp>
          <p:nvSpPr>
            <p:cNvPr id="52" name="36 Marcador de contenido"/>
            <p:cNvSpPr txBox="1">
              <a:spLocks/>
            </p:cNvSpPr>
            <p:nvPr/>
          </p:nvSpPr>
          <p:spPr>
            <a:xfrm>
              <a:off x="5019652" y="2921336"/>
              <a:ext cx="1348751" cy="30777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2000" dirty="0">
                  <a:solidFill>
                    <a:schemeClr val="bg1"/>
                  </a:solidFill>
                  <a:latin typeface="DM Sans" pitchFamily="2" charset="0"/>
                </a:rPr>
                <a:t>Cine y TV</a:t>
              </a:r>
            </a:p>
          </p:txBody>
        </p:sp>
      </p:grpSp>
      <p:grpSp>
        <p:nvGrpSpPr>
          <p:cNvPr id="9" name="8 Grupo"/>
          <p:cNvGrpSpPr/>
          <p:nvPr/>
        </p:nvGrpSpPr>
        <p:grpSpPr>
          <a:xfrm>
            <a:off x="7755956" y="2936726"/>
            <a:ext cx="1348751" cy="730583"/>
            <a:chOff x="7755956" y="2936726"/>
            <a:chExt cx="1348751" cy="730583"/>
          </a:xfrm>
        </p:grpSpPr>
        <p:sp>
          <p:nvSpPr>
            <p:cNvPr id="53" name="36 Marcador de contenido"/>
            <p:cNvSpPr txBox="1">
              <a:spLocks/>
            </p:cNvSpPr>
            <p:nvPr/>
          </p:nvSpPr>
          <p:spPr>
            <a:xfrm>
              <a:off x="7755956" y="3251811"/>
              <a:ext cx="1348751" cy="41549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s-ES" sz="900" dirty="0">
                  <a:solidFill>
                    <a:schemeClr val="bg1"/>
                  </a:solidFill>
                  <a:latin typeface="DM Sans" pitchFamily="2" charset="0"/>
                </a:rPr>
                <a:t>Entrenamiento, análisis técnico y visualización de resultados</a:t>
              </a:r>
            </a:p>
          </p:txBody>
        </p:sp>
        <p:sp>
          <p:nvSpPr>
            <p:cNvPr id="54" name="36 Marcador de contenido"/>
            <p:cNvSpPr txBox="1">
              <a:spLocks/>
            </p:cNvSpPr>
            <p:nvPr/>
          </p:nvSpPr>
          <p:spPr>
            <a:xfrm>
              <a:off x="7755956" y="2936726"/>
              <a:ext cx="1348751" cy="2769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1800" dirty="0">
                  <a:solidFill>
                    <a:schemeClr val="bg1"/>
                  </a:solidFill>
                  <a:latin typeface="DM Sans" pitchFamily="2" charset="0"/>
                </a:rPr>
                <a:t>Simulación</a:t>
              </a:r>
            </a:p>
          </p:txBody>
        </p:sp>
      </p:grpSp>
      <p:grpSp>
        <p:nvGrpSpPr>
          <p:cNvPr id="56" name="55 Grupo"/>
          <p:cNvGrpSpPr/>
          <p:nvPr/>
        </p:nvGrpSpPr>
        <p:grpSpPr>
          <a:xfrm>
            <a:off x="3651500" y="1647725"/>
            <a:ext cx="1348751" cy="644406"/>
            <a:chOff x="5019652" y="2967503"/>
            <a:chExt cx="1348751" cy="644406"/>
          </a:xfrm>
        </p:grpSpPr>
        <p:sp>
          <p:nvSpPr>
            <p:cNvPr id="57" name="36 Marcador de contenido"/>
            <p:cNvSpPr txBox="1">
              <a:spLocks/>
            </p:cNvSpPr>
            <p:nvPr/>
          </p:nvSpPr>
          <p:spPr>
            <a:xfrm>
              <a:off x="5019652" y="3307210"/>
              <a:ext cx="1348751" cy="3046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900" dirty="0">
                  <a:solidFill>
                    <a:schemeClr val="bg1"/>
                  </a:solidFill>
                  <a:latin typeface="DM Sans" pitchFamily="2" charset="0"/>
                </a:rPr>
                <a:t>Juegos multiplataforma, 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900" dirty="0">
                  <a:solidFill>
                    <a:schemeClr val="bg1"/>
                  </a:solidFill>
                  <a:latin typeface="DM Sans" pitchFamily="2" charset="0"/>
                </a:rPr>
                <a:t>VR, móviles</a:t>
              </a:r>
            </a:p>
          </p:txBody>
        </p:sp>
        <p:sp>
          <p:nvSpPr>
            <p:cNvPr id="58" name="36 Marcador de contenido"/>
            <p:cNvSpPr txBox="1">
              <a:spLocks/>
            </p:cNvSpPr>
            <p:nvPr/>
          </p:nvSpPr>
          <p:spPr>
            <a:xfrm>
              <a:off x="5019652" y="2967503"/>
              <a:ext cx="1348751" cy="215444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1400" dirty="0">
                  <a:solidFill>
                    <a:schemeClr val="bg1"/>
                  </a:solidFill>
                  <a:latin typeface="DM Sans" pitchFamily="2" charset="0"/>
                </a:rPr>
                <a:t>Videojuegos</a:t>
              </a:r>
            </a:p>
          </p:txBody>
        </p:sp>
      </p:grpSp>
      <p:sp>
        <p:nvSpPr>
          <p:cNvPr id="43" name="36 Marcador de contenido">
            <a:extLst>
              <a:ext uri="{FF2B5EF4-FFF2-40B4-BE49-F238E27FC236}">
                <a16:creationId xmlns:a16="http://schemas.microsoft.com/office/drawing/2014/main" id="{BBC4A731-7791-49CB-A0C1-F41AD39CE3B7}"/>
              </a:ext>
            </a:extLst>
          </p:cNvPr>
          <p:cNvSpPr txBox="1">
            <a:spLocks/>
          </p:cNvSpPr>
          <p:nvPr/>
        </p:nvSpPr>
        <p:spPr>
          <a:xfrm>
            <a:off x="395537" y="843558"/>
            <a:ext cx="2125990" cy="812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spc="-150" dirty="0">
                <a:latin typeface="DM Sans" pitchFamily="2" charset="0"/>
              </a:rPr>
              <a:t>1.5 Aplicaciones del </a:t>
            </a:r>
          </a:p>
          <a:p>
            <a:pPr marL="0" indent="0">
              <a:buNone/>
            </a:pPr>
            <a:r>
              <a:rPr lang="es-ES" sz="2400" spc="-150" dirty="0">
                <a:latin typeface="DM Sans" pitchFamily="2" charset="0"/>
              </a:rPr>
              <a:t>motor </a:t>
            </a:r>
            <a:r>
              <a:rPr lang="es-ES" sz="2400" spc="-150" dirty="0" err="1">
                <a:latin typeface="DM Sans" pitchFamily="2" charset="0"/>
              </a:rPr>
              <a:t>Unreal</a:t>
            </a:r>
            <a:endParaRPr lang="en-US" sz="2400" spc="-150" dirty="0">
              <a:latin typeface="DM Sans" pitchFamily="2" charset="0"/>
            </a:endParaRPr>
          </a:p>
        </p:txBody>
      </p:sp>
      <p:sp>
        <p:nvSpPr>
          <p:cNvPr id="44" name="37 Elipse">
            <a:extLst>
              <a:ext uri="{FF2B5EF4-FFF2-40B4-BE49-F238E27FC236}">
                <a16:creationId xmlns:a16="http://schemas.microsoft.com/office/drawing/2014/main" id="{FA498F8B-26EB-4A3F-835B-CB7D24D7C9D2}"/>
              </a:ext>
            </a:extLst>
          </p:cNvPr>
          <p:cNvSpPr/>
          <p:nvPr/>
        </p:nvSpPr>
        <p:spPr>
          <a:xfrm>
            <a:off x="6382954" y="3937929"/>
            <a:ext cx="1368152" cy="1368152"/>
          </a:xfrm>
          <a:prstGeom prst="ellipse">
            <a:avLst/>
          </a:prstGeom>
          <a:solidFill>
            <a:srgbClr val="2FC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5" name="8 Grupo">
            <a:extLst>
              <a:ext uri="{FF2B5EF4-FFF2-40B4-BE49-F238E27FC236}">
                <a16:creationId xmlns:a16="http://schemas.microsoft.com/office/drawing/2014/main" id="{18FF0F06-BA0A-45D3-A51C-F46A6CAE37E3}"/>
              </a:ext>
            </a:extLst>
          </p:cNvPr>
          <p:cNvGrpSpPr/>
          <p:nvPr/>
        </p:nvGrpSpPr>
        <p:grpSpPr>
          <a:xfrm>
            <a:off x="6392654" y="4195184"/>
            <a:ext cx="1348751" cy="699804"/>
            <a:chOff x="7755956" y="2829005"/>
            <a:chExt cx="1348751" cy="699804"/>
          </a:xfrm>
        </p:grpSpPr>
        <p:sp>
          <p:nvSpPr>
            <p:cNvPr id="46" name="36 Marcador de contenido">
              <a:extLst>
                <a:ext uri="{FF2B5EF4-FFF2-40B4-BE49-F238E27FC236}">
                  <a16:creationId xmlns:a16="http://schemas.microsoft.com/office/drawing/2014/main" id="{3E3842CE-B5FA-4D65-A600-E88D9CEDE547}"/>
                </a:ext>
              </a:extLst>
            </p:cNvPr>
            <p:cNvSpPr txBox="1">
              <a:spLocks/>
            </p:cNvSpPr>
            <p:nvPr/>
          </p:nvSpPr>
          <p:spPr>
            <a:xfrm>
              <a:off x="7755956" y="3390310"/>
              <a:ext cx="1348751" cy="1384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900" dirty="0">
                  <a:solidFill>
                    <a:schemeClr val="bg1"/>
                  </a:solidFill>
                  <a:latin typeface="DM Sans" pitchFamily="2" charset="0"/>
                </a:rPr>
                <a:t>Integración con </a:t>
              </a:r>
              <a:r>
                <a:rPr lang="es-ES" sz="900" dirty="0" err="1">
                  <a:solidFill>
                    <a:schemeClr val="bg1"/>
                  </a:solidFill>
                  <a:latin typeface="DM Sans" pitchFamily="2" charset="0"/>
                </a:rPr>
                <a:t>Cesium</a:t>
              </a:r>
              <a:endParaRPr lang="es-ES" sz="900" dirty="0">
                <a:solidFill>
                  <a:schemeClr val="bg1"/>
                </a:solidFill>
                <a:latin typeface="DM Sans" pitchFamily="2" charset="0"/>
              </a:endParaRPr>
            </a:p>
          </p:txBody>
        </p:sp>
        <p:sp>
          <p:nvSpPr>
            <p:cNvPr id="55" name="36 Marcador de contenido">
              <a:extLst>
                <a:ext uri="{FF2B5EF4-FFF2-40B4-BE49-F238E27FC236}">
                  <a16:creationId xmlns:a16="http://schemas.microsoft.com/office/drawing/2014/main" id="{91F9CF3B-0BC0-455D-BAA1-E431DC7FC9FD}"/>
                </a:ext>
              </a:extLst>
            </p:cNvPr>
            <p:cNvSpPr txBox="1">
              <a:spLocks/>
            </p:cNvSpPr>
            <p:nvPr/>
          </p:nvSpPr>
          <p:spPr>
            <a:xfrm>
              <a:off x="7755956" y="2829005"/>
              <a:ext cx="1348751" cy="49244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1600" dirty="0">
                  <a:solidFill>
                    <a:schemeClr val="bg1"/>
                  </a:solidFill>
                  <a:latin typeface="DM Sans" pitchFamily="2" charset="0"/>
                </a:rPr>
                <a:t>Entornos geoespaciales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4869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E61D5A"/>
            </a:gs>
            <a:gs pos="100000">
              <a:srgbClr val="2FC8E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ircle"/>
          <p:cNvSpPr/>
          <p:nvPr/>
        </p:nvSpPr>
        <p:spPr>
          <a:xfrm>
            <a:off x="7164288" y="-1354230"/>
            <a:ext cx="3413939" cy="3413938"/>
          </a:xfrm>
          <a:prstGeom prst="ellipse">
            <a:avLst/>
          </a:prstGeom>
          <a:solidFill>
            <a:srgbClr val="93EAFF">
              <a:alpha val="50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93EA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tx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tx1"/>
                </a:solidFill>
                <a:latin typeface="DM Sans" pitchFamily="2" charset="0"/>
              </a:rPr>
              <a:pPr algn="ctr"/>
              <a:t>13</a:t>
            </a:fld>
            <a:endParaRPr lang="es-ES" sz="1000">
              <a:solidFill>
                <a:schemeClr val="tx1"/>
              </a:solidFill>
              <a:latin typeface="DM Sans" pitchFamily="2" charset="0"/>
            </a:endParaRPr>
          </a:p>
        </p:txBody>
      </p:sp>
      <p:sp>
        <p:nvSpPr>
          <p:cNvPr id="8" name="P.01"/>
          <p:cNvSpPr txBox="1"/>
          <p:nvPr/>
        </p:nvSpPr>
        <p:spPr>
          <a:xfrm>
            <a:off x="395536" y="390796"/>
            <a:ext cx="3984176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solidFill>
                  <a:schemeClr val="bg1"/>
                </a:solidFill>
                <a:latin typeface="DM Sans" pitchFamily="2" charset="0"/>
              </a:rPr>
              <a:t>twIN</a:t>
            </a:r>
            <a:r>
              <a:rPr lang="es-ES" sz="1000" dirty="0">
                <a:solidFill>
                  <a:schemeClr val="bg1"/>
                </a:solidFill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solidFill>
                  <a:schemeClr val="bg1"/>
                </a:solidFill>
                <a:latin typeface="DM Sans" pitchFamily="2" charset="0"/>
              </a:rPr>
              <a:t>Unreal</a:t>
            </a:r>
            <a:r>
              <a:rPr lang="es-ES" sz="1000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DM Sans" pitchFamily="2" charset="0"/>
              </a:rPr>
              <a:t>Engine</a:t>
            </a:r>
            <a:endParaRPr sz="10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4" name="33 Título"/>
          <p:cNvSpPr txBox="1">
            <a:spLocks/>
          </p:cNvSpPr>
          <p:nvPr/>
        </p:nvSpPr>
        <p:spPr>
          <a:xfrm>
            <a:off x="3059832" y="2067694"/>
            <a:ext cx="5040560" cy="11079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Parte 2</a:t>
            </a:r>
          </a:p>
          <a:p>
            <a:pPr algn="l"/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CESIUM </a:t>
            </a:r>
            <a:r>
              <a:rPr lang="es-ES" sz="2400" b="1" dirty="0" err="1">
                <a:solidFill>
                  <a:schemeClr val="bg1"/>
                </a:solidFill>
                <a:latin typeface="DM Sans" pitchFamily="2" charset="0"/>
              </a:rPr>
              <a:t>for</a:t>
            </a:r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DM Sans" pitchFamily="2" charset="0"/>
              </a:rPr>
              <a:t>Unreal</a:t>
            </a:r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: Creando mundos </a:t>
            </a:r>
            <a:r>
              <a:rPr lang="es-ES" sz="2400" b="1" dirty="0" err="1">
                <a:solidFill>
                  <a:schemeClr val="bg1"/>
                </a:solidFill>
                <a:latin typeface="DM Sans" pitchFamily="2" charset="0"/>
              </a:rPr>
              <a:t>ultrarrealistas</a:t>
            </a:r>
            <a:endParaRPr lang="es-ES" sz="2400" dirty="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18" name="1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50" y="1275606"/>
            <a:ext cx="2066576" cy="2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55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2.1 ¿Qué es </a:t>
            </a:r>
            <a:r>
              <a:rPr lang="es-ES" sz="2400" spc="-150" dirty="0" err="1">
                <a:latin typeface="DM Sans" pitchFamily="2" charset="0"/>
              </a:rPr>
              <a:t>Cesium</a:t>
            </a:r>
            <a:r>
              <a:rPr lang="es-ES" sz="2400" spc="-150" dirty="0">
                <a:latin typeface="DM Sans" pitchFamily="2" charset="0"/>
              </a:rPr>
              <a:t> y por qué integrarlo?</a:t>
            </a:r>
            <a:endParaRPr lang="en-US" sz="2400" spc="-150" dirty="0">
              <a:latin typeface="DM Sans" pitchFamily="2" charset="0"/>
            </a:endParaRP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285442"/>
            <a:ext cx="4433852" cy="3087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Cesium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es una plataforma de </a:t>
            </a:r>
            <a:r>
              <a:rPr lang="es-E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software libre 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especializada en la </a:t>
            </a:r>
            <a:r>
              <a:rPr lang="es-E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visualización y análisis de datos geoespaciales en 3D a nivel global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, originalmente pensada para navegadores web.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Su integración con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Unreal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Engine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permite </a:t>
            </a:r>
            <a:r>
              <a:rPr lang="es-E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incorporar entornos urbanos, terrenos y modelos georreferenciados reales en motores gráficos de última generación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, combinando precisión geoespacial y gráficos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ultrarrealistas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EEF2076-4ADD-4E42-8748-76DEC5869F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196" y="1757279"/>
            <a:ext cx="3175978" cy="137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49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2.1 ¿Qué es </a:t>
            </a:r>
            <a:r>
              <a:rPr lang="es-ES" sz="2400" spc="-150" dirty="0" err="1">
                <a:latin typeface="DM Sans" pitchFamily="2" charset="0"/>
              </a:rPr>
              <a:t>Cesium</a:t>
            </a:r>
            <a:r>
              <a:rPr lang="es-ES" sz="2400" spc="-150" dirty="0">
                <a:latin typeface="DM Sans" pitchFamily="2" charset="0"/>
              </a:rPr>
              <a:t> y por qué integrarlo?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445456"/>
            <a:ext cx="3961719" cy="270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¿Por qué usar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Acceso a modelos reales de ciudades, terrenos, edificios y datos globales.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Integración fluida de datos GIS y fotogrametría.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Facilita la creación de simulaciones y visualizaciones basadas en el mundo real (</a:t>
            </a:r>
            <a:r>
              <a:rPr lang="es-E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smart</a:t>
            </a: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cities</a:t>
            </a: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, urbanismo, patrimonio, formación, etc.).</a:t>
            </a: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endParaRPr lang="es-ES" sz="1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6DE9A8-0090-47C5-8716-BF1D77440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747" y="1666594"/>
            <a:ext cx="4006630" cy="271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20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2.2 Principios de datos geoespaciales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445456"/>
            <a:ext cx="5287291" cy="2769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Proyección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Es el modo en que se transforma la superficie curva de la tierra en un plano.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usa WGS84 para posicionar todo sobre el globo.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Sistemas de coordenadas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Permiten ubicar cualquier punto en la Tierra; sirven para alinear datos importados.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Niveles de detalle (LOD)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Adaptan la calidad gráfica según la distancia para optimizar el rendimiento.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Formatos 3D Tiles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utiliza el estándar 3D Tiles para transmitir y visualizar grandes volúmenes de datos 3D, optimizando su carga y visualización progresiva</a:t>
            </a:r>
            <a:endParaRPr lang="es-ES" sz="1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768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2.3 Organización y gestión de datos de gran escala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445456"/>
            <a:ext cx="4030991" cy="25668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Streaming</a:t>
            </a: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progresivo: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solo carga los datos necesarios según lo que se ve y la distancia de la cámara, reduciendo el uso de recursos.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Tileado</a:t>
            </a: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(división en teselas):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Los datos geoespaciales se organizan en “tiles” (pequeñas piezas) para facilitar la carga y el renderizado eficiente.</a:t>
            </a:r>
          </a:p>
          <a:p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Actualizaciones automáticas: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Si se actualizan las fuentes en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Ion, se reflejan en el proyecto de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s-ES" sz="105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FFFF18-B097-475F-B4B9-D7F50F294B2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3" r="32815"/>
          <a:stretch/>
        </p:blipFill>
        <p:spPr>
          <a:xfrm>
            <a:off x="5216235" y="1360212"/>
            <a:ext cx="3927765" cy="325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76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ircle"/>
          <p:cNvSpPr/>
          <p:nvPr/>
        </p:nvSpPr>
        <p:spPr>
          <a:xfrm>
            <a:off x="3995935" y="-2103325"/>
            <a:ext cx="3413939" cy="3413938"/>
          </a:xfrm>
          <a:prstGeom prst="ellipse">
            <a:avLst/>
          </a:prstGeom>
          <a:noFill/>
          <a:ln w="3175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ln w="3175"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34" name="33 Título"/>
          <p:cNvSpPr>
            <a:spLocks noGrp="1"/>
          </p:cNvSpPr>
          <p:nvPr>
            <p:ph type="title"/>
          </p:nvPr>
        </p:nvSpPr>
        <p:spPr>
          <a:xfrm>
            <a:off x="3059832" y="2067694"/>
            <a:ext cx="5040560" cy="738664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s-ES" sz="2400" b="1" dirty="0">
                <a:latin typeface="DM Sans" pitchFamily="2" charset="0"/>
              </a:rPr>
              <a:t>2.4 Flujo de trabajo básico con </a:t>
            </a:r>
            <a:r>
              <a:rPr lang="es-ES" sz="2400" b="1" dirty="0" err="1">
                <a:latin typeface="DM Sans" pitchFamily="2" charset="0"/>
              </a:rPr>
              <a:t>Cesium</a:t>
            </a:r>
            <a:r>
              <a:rPr lang="es-ES" sz="2400" b="1" dirty="0">
                <a:latin typeface="DM Sans" pitchFamily="2" charset="0"/>
              </a:rPr>
              <a:t> </a:t>
            </a:r>
            <a:r>
              <a:rPr lang="es-ES" sz="2400" b="1" dirty="0" err="1">
                <a:latin typeface="DM Sans" pitchFamily="2" charset="0"/>
              </a:rPr>
              <a:t>for</a:t>
            </a:r>
            <a:r>
              <a:rPr lang="es-ES" sz="2400" b="1" dirty="0">
                <a:latin typeface="DM Sans" pitchFamily="2" charset="0"/>
              </a:rPr>
              <a:t> </a:t>
            </a:r>
            <a:r>
              <a:rPr lang="es-ES" sz="2400" b="1" dirty="0" err="1">
                <a:latin typeface="DM Sans" pitchFamily="2" charset="0"/>
              </a:rPr>
              <a:t>Unreal</a:t>
            </a:r>
            <a:endParaRPr lang="es-ES" sz="2400" dirty="0">
              <a:latin typeface="DM Sans" pitchFamily="2" charset="0"/>
            </a:endParaRPr>
          </a:p>
        </p:txBody>
      </p:sp>
      <p:sp>
        <p:nvSpPr>
          <p:cNvPr id="37" name="36 Marcador de contenido"/>
          <p:cNvSpPr>
            <a:spLocks noGrp="1"/>
          </p:cNvSpPr>
          <p:nvPr>
            <p:ph idx="1"/>
          </p:nvPr>
        </p:nvSpPr>
        <p:spPr>
          <a:xfrm>
            <a:off x="4210749" y="3181446"/>
            <a:ext cx="3621978" cy="973693"/>
          </a:xfrm>
        </p:spPr>
        <p:txBody>
          <a:bodyPr wrap="square" lIns="0" tIns="0" rIns="0" bIns="0">
            <a:spAutoFit/>
          </a:bodyPr>
          <a:lstStyle/>
          <a:p>
            <a:pPr marL="0" indent="0">
              <a:buNone/>
            </a:pPr>
            <a:r>
              <a:rPr lang="es-ES" sz="1200" dirty="0">
                <a:latin typeface="DM Sans" pitchFamily="2" charset="0"/>
              </a:rPr>
              <a:t>1. Instalación del plugin de </a:t>
            </a:r>
            <a:r>
              <a:rPr lang="es-ES" sz="1200" dirty="0" err="1">
                <a:latin typeface="DM Sans" pitchFamily="2" charset="0"/>
              </a:rPr>
              <a:t>Cesium</a:t>
            </a:r>
            <a:r>
              <a:rPr lang="es-ES" sz="1200" dirty="0">
                <a:latin typeface="DM Sans" pitchFamily="2" charset="0"/>
              </a:rPr>
              <a:t> en </a:t>
            </a:r>
            <a:r>
              <a:rPr lang="es-ES" sz="1200" dirty="0" err="1">
                <a:latin typeface="DM Sans" pitchFamily="2" charset="0"/>
              </a:rPr>
              <a:t>Unreal</a:t>
            </a:r>
            <a:r>
              <a:rPr lang="es-ES" sz="1200" dirty="0">
                <a:latin typeface="DM Sans" pitchFamily="2" charset="0"/>
              </a:rPr>
              <a:t>  </a:t>
            </a:r>
          </a:p>
          <a:p>
            <a:pPr marL="0" indent="0">
              <a:buNone/>
            </a:pPr>
            <a:r>
              <a:rPr lang="es-ES" sz="1200" dirty="0">
                <a:latin typeface="DM Sans" pitchFamily="2" charset="0"/>
              </a:rPr>
              <a:t>2. Adición de </a:t>
            </a:r>
            <a:r>
              <a:rPr lang="es-ES" sz="1200" dirty="0" err="1">
                <a:latin typeface="DM Sans" pitchFamily="2" charset="0"/>
              </a:rPr>
              <a:t>Cesium</a:t>
            </a:r>
            <a:r>
              <a:rPr lang="es-ES" sz="1200" dirty="0">
                <a:latin typeface="DM Sans" pitchFamily="2" charset="0"/>
              </a:rPr>
              <a:t> </a:t>
            </a:r>
            <a:r>
              <a:rPr lang="es-ES" sz="1200" dirty="0" err="1">
                <a:latin typeface="DM Sans" pitchFamily="2" charset="0"/>
              </a:rPr>
              <a:t>Globe</a:t>
            </a:r>
            <a:r>
              <a:rPr lang="es-ES" sz="1200" dirty="0">
                <a:latin typeface="DM Sans" pitchFamily="2" charset="0"/>
              </a:rPr>
              <a:t> </a:t>
            </a:r>
          </a:p>
          <a:p>
            <a:pPr marL="0" indent="0">
              <a:buNone/>
            </a:pPr>
            <a:r>
              <a:rPr lang="es-ES" sz="1200" dirty="0">
                <a:latin typeface="DM Sans" pitchFamily="2" charset="0"/>
              </a:rPr>
              <a:t>3. Carga de datos adicionales (token) </a:t>
            </a:r>
          </a:p>
          <a:p>
            <a:pPr marL="0" indent="0">
              <a:buNone/>
            </a:pPr>
            <a:r>
              <a:rPr lang="es-ES" sz="1200" dirty="0">
                <a:latin typeface="DM Sans" pitchFamily="2" charset="0"/>
              </a:rPr>
              <a:t>4. Posicionamiento y sincronización </a:t>
            </a:r>
          </a:p>
          <a:p>
            <a:pPr marL="0" indent="0">
              <a:buNone/>
            </a:pPr>
            <a:r>
              <a:rPr lang="es-ES" sz="1200" dirty="0">
                <a:latin typeface="DM Sans" pitchFamily="2" charset="0"/>
              </a:rPr>
              <a:t>5. </a:t>
            </a:r>
            <a:r>
              <a:rPr lang="es-ES" sz="1200" dirty="0" err="1">
                <a:latin typeface="DM Sans" pitchFamily="2" charset="0"/>
              </a:rPr>
              <a:t>Preview</a:t>
            </a:r>
            <a:r>
              <a:rPr lang="es-ES" sz="1200" dirty="0">
                <a:latin typeface="DM Sans" pitchFamily="2" charset="0"/>
              </a:rPr>
              <a:t> y ajuste de niveles de detalle</a:t>
            </a:r>
          </a:p>
        </p:txBody>
      </p:sp>
      <p:sp>
        <p:nvSpPr>
          <p:cNvPr id="39" name="P.01"/>
          <p:cNvSpPr txBox="1"/>
          <p:nvPr/>
        </p:nvSpPr>
        <p:spPr>
          <a:xfrm>
            <a:off x="395536" y="390796"/>
            <a:ext cx="3984176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latin typeface="DM Sans" pitchFamily="2" charset="0"/>
              </a:rPr>
              <a:t>twIN</a:t>
            </a:r>
            <a:r>
              <a:rPr lang="es-ES" sz="1000" dirty="0"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latin typeface="DM Sans" pitchFamily="2" charset="0"/>
              </a:rPr>
              <a:t>Unreal</a:t>
            </a:r>
            <a:r>
              <a:rPr lang="es-ES" sz="1000" dirty="0">
                <a:latin typeface="DM Sans" pitchFamily="2" charset="0"/>
              </a:rPr>
              <a:t> </a:t>
            </a:r>
            <a:r>
              <a:rPr lang="es-ES" sz="1000" dirty="0" err="1">
                <a:latin typeface="DM Sans" pitchFamily="2" charset="0"/>
              </a:rPr>
              <a:t>Engine</a:t>
            </a:r>
            <a:endParaRPr sz="1000" dirty="0">
              <a:latin typeface="DM Sans" pitchFamily="2" charset="0"/>
            </a:endParaRPr>
          </a:p>
        </p:txBody>
      </p:sp>
      <p:sp>
        <p:nvSpPr>
          <p:cNvPr id="49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E61D5A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bg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bg1"/>
                </a:solidFill>
                <a:latin typeface="DM Sans" pitchFamily="2" charset="0"/>
              </a:rPr>
              <a:pPr algn="ctr"/>
              <a:t>18</a:t>
            </a:fld>
            <a:endParaRPr lang="es-ES" sz="100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13" name="1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75606"/>
            <a:ext cx="2062590" cy="2333817"/>
          </a:xfrm>
          <a:prstGeom prst="rect">
            <a:avLst/>
          </a:prstGeom>
        </p:spPr>
      </p:pic>
      <p:sp>
        <p:nvSpPr>
          <p:cNvPr id="14" name="Circle"/>
          <p:cNvSpPr/>
          <p:nvPr/>
        </p:nvSpPr>
        <p:spPr>
          <a:xfrm>
            <a:off x="7409874" y="-1239229"/>
            <a:ext cx="3413939" cy="341393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Circle"/>
          <p:cNvSpPr/>
          <p:nvPr/>
        </p:nvSpPr>
        <p:spPr>
          <a:xfrm>
            <a:off x="1187624" y="4299942"/>
            <a:ext cx="3413939" cy="3413938"/>
          </a:xfrm>
          <a:prstGeom prst="ellipse">
            <a:avLst/>
          </a:prstGeom>
          <a:noFill/>
          <a:ln w="3175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ln w="3175"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19717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E61D5A"/>
            </a:gs>
            <a:gs pos="100000">
              <a:srgbClr val="2FC8E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ircle"/>
          <p:cNvSpPr/>
          <p:nvPr/>
        </p:nvSpPr>
        <p:spPr>
          <a:xfrm>
            <a:off x="7164288" y="-1354230"/>
            <a:ext cx="3413939" cy="3413938"/>
          </a:xfrm>
          <a:prstGeom prst="ellipse">
            <a:avLst/>
          </a:prstGeom>
          <a:solidFill>
            <a:srgbClr val="93EAFF">
              <a:alpha val="50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93EA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tx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tx1"/>
                </a:solidFill>
                <a:latin typeface="DM Sans" pitchFamily="2" charset="0"/>
              </a:rPr>
              <a:pPr algn="ctr"/>
              <a:t>19</a:t>
            </a:fld>
            <a:endParaRPr lang="es-ES" sz="1000">
              <a:solidFill>
                <a:schemeClr val="tx1"/>
              </a:solidFill>
              <a:latin typeface="DM Sans" pitchFamily="2" charset="0"/>
            </a:endParaRPr>
          </a:p>
        </p:txBody>
      </p:sp>
      <p:sp>
        <p:nvSpPr>
          <p:cNvPr id="8" name="P.01"/>
          <p:cNvSpPr txBox="1"/>
          <p:nvPr/>
        </p:nvSpPr>
        <p:spPr>
          <a:xfrm>
            <a:off x="395536" y="390796"/>
            <a:ext cx="3984176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solidFill>
                  <a:schemeClr val="bg1"/>
                </a:solidFill>
                <a:latin typeface="DM Sans" pitchFamily="2" charset="0"/>
              </a:rPr>
              <a:t>twIN</a:t>
            </a:r>
            <a:r>
              <a:rPr lang="es-ES" sz="1000" dirty="0">
                <a:solidFill>
                  <a:schemeClr val="bg1"/>
                </a:solidFill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solidFill>
                  <a:schemeClr val="bg1"/>
                </a:solidFill>
                <a:latin typeface="DM Sans" pitchFamily="2" charset="0"/>
              </a:rPr>
              <a:t>Unreal</a:t>
            </a:r>
            <a:r>
              <a:rPr lang="es-ES" sz="1000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DM Sans" pitchFamily="2" charset="0"/>
              </a:rPr>
              <a:t>Engine</a:t>
            </a:r>
            <a:endParaRPr sz="10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4" name="33 Título"/>
          <p:cNvSpPr txBox="1">
            <a:spLocks/>
          </p:cNvSpPr>
          <p:nvPr/>
        </p:nvSpPr>
        <p:spPr>
          <a:xfrm>
            <a:off x="3059832" y="2067694"/>
            <a:ext cx="504056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Parte 3</a:t>
            </a:r>
          </a:p>
          <a:p>
            <a:pPr algn="l"/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Fotogrametría con drones y </a:t>
            </a:r>
            <a:r>
              <a:rPr lang="es-ES" sz="2400" b="1" dirty="0" err="1">
                <a:solidFill>
                  <a:schemeClr val="bg1"/>
                </a:solidFill>
                <a:latin typeface="DM Sans" pitchFamily="2" charset="0"/>
              </a:rPr>
              <a:t>Cesium</a:t>
            </a:r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 Ion</a:t>
            </a:r>
            <a:endParaRPr lang="es-ES" sz="2400" dirty="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18" name="1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50" y="1275606"/>
            <a:ext cx="2066576" cy="2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06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spc="-150" dirty="0">
                <a:latin typeface="DM Sans" pitchFamily="2" charset="0"/>
              </a:rPr>
              <a:t>¡Me </a:t>
            </a:r>
            <a:r>
              <a:rPr lang="en-US" sz="2800" spc="-150" dirty="0" err="1">
                <a:latin typeface="DM Sans" pitchFamily="2" charset="0"/>
              </a:rPr>
              <a:t>presento</a:t>
            </a:r>
            <a:r>
              <a:rPr lang="en-US" sz="2800" spc="-150" dirty="0">
                <a:latin typeface="DM Sans" pitchFamily="2" charset="0"/>
              </a:rPr>
              <a:t>!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926707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85279"/>
            <a:ext cx="3749744" cy="20651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Daniel Aláez Gómez</a:t>
            </a:r>
          </a:p>
          <a:p>
            <a:pPr marL="0" indent="0">
              <a:buNone/>
            </a:pP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Profesor Ayudante Doctor en el Área de Lenguajes y Sistemas Informáticos de la UPNA.</a:t>
            </a:r>
          </a:p>
          <a:p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Investigo en sistemas autó</a:t>
            </a: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nomos y vehículos aéreos no tripulados principalmente.</a:t>
            </a:r>
          </a:p>
          <a:p>
            <a:endParaRPr lang="es-ES" sz="105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050" dirty="0">
                <a:solidFill>
                  <a:srgbClr val="000000"/>
                </a:solidFill>
                <a:latin typeface="Arial" panose="020B0604020202020204" pitchFamily="34" charset="0"/>
              </a:rPr>
              <a:t>Grado en Ing. Aeroespacial (ULE, 2020), M.U. en Ing. Aeronáutica (ULE, 2022), PhD en Ciencias y Tecnologías Industriales en el área de LSI (UPNA, 2024)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  <a:hlinkClick r:id="rId6"/>
              </a:rPr>
              <a:t>d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6"/>
              </a:rPr>
              <a:t>aniel.alaez@unavarra.es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3CC8DC0-74C9-4034-8F59-222BA5028B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930" y="1351414"/>
            <a:ext cx="2192443" cy="219244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375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EF173664-5316-42D0-BAD8-20A4E9F34EC6}"/>
              </a:ext>
            </a:extLst>
          </p:cNvPr>
          <p:cNvSpPr txBox="1"/>
          <p:nvPr/>
        </p:nvSpPr>
        <p:spPr>
          <a:xfrm>
            <a:off x="395536" y="411510"/>
            <a:ext cx="663518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spc="-150" dirty="0">
                <a:latin typeface="DM Sans" pitchFamily="2" charset="0"/>
              </a:rPr>
              <a:t>3.1 </a:t>
            </a:r>
            <a:r>
              <a:rPr lang="en-US" sz="2400" spc="-150" dirty="0" err="1">
                <a:latin typeface="DM Sans" pitchFamily="2" charset="0"/>
              </a:rPr>
              <a:t>Fundamentos</a:t>
            </a:r>
            <a:r>
              <a:rPr lang="en-US" sz="2400" spc="-150" dirty="0">
                <a:latin typeface="DM Sans" pitchFamily="2" charset="0"/>
              </a:rPr>
              <a:t> de la </a:t>
            </a:r>
            <a:r>
              <a:rPr lang="en-US" sz="2400" spc="-150" dirty="0" err="1">
                <a:latin typeface="DM Sans" pitchFamily="2" charset="0"/>
              </a:rPr>
              <a:t>fotogrametría</a:t>
            </a:r>
            <a:endParaRPr lang="en-US" sz="2400" spc="-150" dirty="0">
              <a:latin typeface="DM Sans" pitchFamily="2" charset="0"/>
            </a:endParaRPr>
          </a:p>
        </p:txBody>
      </p:sp>
      <p:sp>
        <p:nvSpPr>
          <p:cNvPr id="43" name="TextBox 24">
            <a:extLst>
              <a:ext uri="{FF2B5EF4-FFF2-40B4-BE49-F238E27FC236}">
                <a16:creationId xmlns:a16="http://schemas.microsoft.com/office/drawing/2014/main" id="{6BC52C74-0555-4867-8A0D-F1B66E555B34}"/>
              </a:ext>
            </a:extLst>
          </p:cNvPr>
          <p:cNvSpPr txBox="1"/>
          <p:nvPr/>
        </p:nvSpPr>
        <p:spPr>
          <a:xfrm>
            <a:off x="3487230" y="1953435"/>
            <a:ext cx="147160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Captura</a:t>
            </a:r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 de </a:t>
            </a:r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imágenes</a:t>
            </a:r>
            <a:endParaRPr lang="en-US" sz="1000" b="1" dirty="0">
              <a:solidFill>
                <a:srgbClr val="2B292C"/>
              </a:solidFill>
              <a:latin typeface="DM Sans" pitchFamily="2" charset="0"/>
            </a:endParaRPr>
          </a:p>
        </p:txBody>
      </p:sp>
      <p:sp>
        <p:nvSpPr>
          <p:cNvPr id="44" name="TextBox 25">
            <a:extLst>
              <a:ext uri="{FF2B5EF4-FFF2-40B4-BE49-F238E27FC236}">
                <a16:creationId xmlns:a16="http://schemas.microsoft.com/office/drawing/2014/main" id="{60B31F30-30E5-406A-9AC3-9D6AEFAFA599}"/>
              </a:ext>
            </a:extLst>
          </p:cNvPr>
          <p:cNvSpPr txBox="1"/>
          <p:nvPr/>
        </p:nvSpPr>
        <p:spPr>
          <a:xfrm>
            <a:off x="3487231" y="2361347"/>
            <a:ext cx="131350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M Sans Medium" pitchFamily="2" charset="0"/>
              </a:rPr>
              <a:t>El dron toma fotos superpuestas desde distintos ángulos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DM Sans Medium" pitchFamily="2" charset="0"/>
            </a:endParaRPr>
          </a:p>
        </p:txBody>
      </p:sp>
      <p:sp>
        <p:nvSpPr>
          <p:cNvPr id="45" name="TextBox 28">
            <a:extLst>
              <a:ext uri="{FF2B5EF4-FFF2-40B4-BE49-F238E27FC236}">
                <a16:creationId xmlns:a16="http://schemas.microsoft.com/office/drawing/2014/main" id="{56F89837-1867-4F75-B8C1-BF9D798423E0}"/>
              </a:ext>
            </a:extLst>
          </p:cNvPr>
          <p:cNvSpPr txBox="1"/>
          <p:nvPr/>
        </p:nvSpPr>
        <p:spPr>
          <a:xfrm>
            <a:off x="3487231" y="1514448"/>
            <a:ext cx="680600" cy="318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 dirty="0">
                <a:solidFill>
                  <a:srgbClr val="E61D5A"/>
                </a:solidFill>
                <a:latin typeface="DM Sans Medium" pitchFamily="2" charset="0"/>
              </a:rPr>
              <a:t>01</a:t>
            </a:r>
          </a:p>
        </p:txBody>
      </p:sp>
      <p:sp>
        <p:nvSpPr>
          <p:cNvPr id="55" name="TextBox 24">
            <a:extLst>
              <a:ext uri="{FF2B5EF4-FFF2-40B4-BE49-F238E27FC236}">
                <a16:creationId xmlns:a16="http://schemas.microsoft.com/office/drawing/2014/main" id="{6BC52C74-0555-4867-8A0D-F1B66E555B34}"/>
              </a:ext>
            </a:extLst>
          </p:cNvPr>
          <p:cNvSpPr txBox="1"/>
          <p:nvPr/>
        </p:nvSpPr>
        <p:spPr>
          <a:xfrm>
            <a:off x="5322517" y="1953435"/>
            <a:ext cx="147160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Reconstrucción</a:t>
            </a:r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 3D</a:t>
            </a:r>
          </a:p>
        </p:txBody>
      </p:sp>
      <p:sp>
        <p:nvSpPr>
          <p:cNvPr id="56" name="TextBox 25">
            <a:extLst>
              <a:ext uri="{FF2B5EF4-FFF2-40B4-BE49-F238E27FC236}">
                <a16:creationId xmlns:a16="http://schemas.microsoft.com/office/drawing/2014/main" id="{60B31F30-30E5-406A-9AC3-9D6AEFAFA599}"/>
              </a:ext>
            </a:extLst>
          </p:cNvPr>
          <p:cNvSpPr txBox="1"/>
          <p:nvPr/>
        </p:nvSpPr>
        <p:spPr>
          <a:xfrm>
            <a:off x="5322517" y="2361347"/>
            <a:ext cx="1313501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M Sans Medium" pitchFamily="2" charset="0"/>
              </a:rPr>
              <a:t>Algoritmos detectan puntos en común entre imágenes, generan una nube de puntos y, finalmente, una malla texturizada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DM Sans Medium" pitchFamily="2" charset="0"/>
            </a:endParaRPr>
          </a:p>
        </p:txBody>
      </p:sp>
      <p:sp>
        <p:nvSpPr>
          <p:cNvPr id="57" name="TextBox 28">
            <a:extLst>
              <a:ext uri="{FF2B5EF4-FFF2-40B4-BE49-F238E27FC236}">
                <a16:creationId xmlns:a16="http://schemas.microsoft.com/office/drawing/2014/main" id="{56F89837-1867-4F75-B8C1-BF9D798423E0}"/>
              </a:ext>
            </a:extLst>
          </p:cNvPr>
          <p:cNvSpPr txBox="1"/>
          <p:nvPr/>
        </p:nvSpPr>
        <p:spPr>
          <a:xfrm>
            <a:off x="5322517" y="1514448"/>
            <a:ext cx="680600" cy="318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 dirty="0">
                <a:solidFill>
                  <a:srgbClr val="E61D5A"/>
                </a:solidFill>
                <a:latin typeface="DM Sans Medium" pitchFamily="2" charset="0"/>
              </a:rPr>
              <a:t>02</a:t>
            </a:r>
          </a:p>
        </p:txBody>
      </p:sp>
      <p:sp>
        <p:nvSpPr>
          <p:cNvPr id="58" name="TextBox 24">
            <a:extLst>
              <a:ext uri="{FF2B5EF4-FFF2-40B4-BE49-F238E27FC236}">
                <a16:creationId xmlns:a16="http://schemas.microsoft.com/office/drawing/2014/main" id="{6BC52C74-0555-4867-8A0D-F1B66E555B34}"/>
              </a:ext>
            </a:extLst>
          </p:cNvPr>
          <p:cNvSpPr txBox="1"/>
          <p:nvPr/>
        </p:nvSpPr>
        <p:spPr>
          <a:xfrm>
            <a:off x="7164288" y="1953435"/>
            <a:ext cx="147160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Georreferenciación</a:t>
            </a:r>
            <a:endParaRPr lang="en-US" sz="1000" b="1" dirty="0">
              <a:solidFill>
                <a:srgbClr val="2B292C"/>
              </a:solidFill>
              <a:latin typeface="DM Sans" pitchFamily="2" charset="0"/>
            </a:endParaRPr>
          </a:p>
        </p:txBody>
      </p:sp>
      <p:sp>
        <p:nvSpPr>
          <p:cNvPr id="59" name="TextBox 25">
            <a:extLst>
              <a:ext uri="{FF2B5EF4-FFF2-40B4-BE49-F238E27FC236}">
                <a16:creationId xmlns:a16="http://schemas.microsoft.com/office/drawing/2014/main" id="{60B31F30-30E5-406A-9AC3-9D6AEFAFA599}"/>
              </a:ext>
            </a:extLst>
          </p:cNvPr>
          <p:cNvSpPr txBox="1"/>
          <p:nvPr/>
        </p:nvSpPr>
        <p:spPr>
          <a:xfrm>
            <a:off x="7164288" y="2361347"/>
            <a:ext cx="131350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M Sans Medium" pitchFamily="2" charset="0"/>
              </a:rPr>
              <a:t>Vinculación del modelo a coordenadas geográficas reales (GPS)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DM Sans Medium" pitchFamily="2" charset="0"/>
            </a:endParaRPr>
          </a:p>
        </p:txBody>
      </p:sp>
      <p:sp>
        <p:nvSpPr>
          <p:cNvPr id="60" name="TextBox 28">
            <a:extLst>
              <a:ext uri="{FF2B5EF4-FFF2-40B4-BE49-F238E27FC236}">
                <a16:creationId xmlns:a16="http://schemas.microsoft.com/office/drawing/2014/main" id="{56F89837-1867-4F75-B8C1-BF9D798423E0}"/>
              </a:ext>
            </a:extLst>
          </p:cNvPr>
          <p:cNvSpPr txBox="1"/>
          <p:nvPr/>
        </p:nvSpPr>
        <p:spPr>
          <a:xfrm>
            <a:off x="7164288" y="1514448"/>
            <a:ext cx="680600" cy="318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 dirty="0">
                <a:solidFill>
                  <a:srgbClr val="E61D5A"/>
                </a:solidFill>
                <a:latin typeface="DM Sans Medium" pitchFamily="2" charset="0"/>
              </a:rPr>
              <a:t>03</a:t>
            </a:r>
          </a:p>
        </p:txBody>
      </p:sp>
      <p:sp>
        <p:nvSpPr>
          <p:cNvPr id="70" name="Circle"/>
          <p:cNvSpPr/>
          <p:nvPr/>
        </p:nvSpPr>
        <p:spPr>
          <a:xfrm>
            <a:off x="-835569" y="3315587"/>
            <a:ext cx="3413939" cy="3413938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8C5BA52-5783-4216-BFCB-7D2C670A87DF}"/>
              </a:ext>
            </a:extLst>
          </p:cNvPr>
          <p:cNvSpPr txBox="1"/>
          <p:nvPr/>
        </p:nvSpPr>
        <p:spPr>
          <a:xfrm>
            <a:off x="370506" y="1468794"/>
            <a:ext cx="27076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 fotogrametría es una técnica que permite crear modelos 3D a partir de fotografías tomadas desde diferentes posiciones, generalmente con drones. El proceso implica:</a:t>
            </a:r>
            <a:endParaRPr lang="es-ES" sz="14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8C119DA-6592-450B-8903-C03A89809B93}"/>
              </a:ext>
            </a:extLst>
          </p:cNvPr>
          <p:cNvSpPr txBox="1"/>
          <p:nvPr/>
        </p:nvSpPr>
        <p:spPr>
          <a:xfrm>
            <a:off x="3487230" y="3707676"/>
            <a:ext cx="50653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Permite representar objetos, paisajes y edificios con alto nivel de detalle y precisión, aplicado en patrimonio, topografía, agricultura, ingeniería, etc.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3557432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D6ADFDA-1DB5-4158-B4F3-A14F591E7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015" y="1164303"/>
            <a:ext cx="3432985" cy="3449786"/>
          </a:xfrm>
          <a:prstGeom prst="rect">
            <a:avLst/>
          </a:prstGeom>
        </p:spPr>
      </p:pic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3.2 Procesamiento y formatos de modelos 3D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445456"/>
            <a:ext cx="4122277" cy="23391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Nube de puntos:</a:t>
            </a:r>
            <a:r>
              <a:rPr lang="es-E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Representación inicial, con millones de puntos en el espacio 3D.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Malla texturizada:</a:t>
            </a:r>
            <a:r>
              <a:rPr lang="es-E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Conversión de la nube en una superficie poligonal, a la que se aplica una textura para simular el aspecto real.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Formatos comunes:</a:t>
            </a:r>
            <a:endParaRPr lang="es-E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OBJ, FBX, LAS: empleados en edición y modelado.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glTF</a:t>
            </a:r>
            <a:r>
              <a:rPr lang="es-E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formato abierto para modelos 3D optimizados para web y motores gráficos.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3D Tiles:</a:t>
            </a:r>
            <a:r>
              <a:rPr lang="es-E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Formato preferido para </a:t>
            </a:r>
            <a:r>
              <a:rPr lang="es-E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adapta los modelos para visualización dinámica y </a:t>
            </a:r>
            <a:r>
              <a:rPr lang="es-E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streaming</a:t>
            </a:r>
            <a:r>
              <a:rPr lang="es-E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gran escala.</a:t>
            </a:r>
          </a:p>
        </p:txBody>
      </p:sp>
    </p:spTree>
    <p:extLst>
      <p:ext uri="{BB962C8B-B14F-4D97-AF65-F5344CB8AC3E}">
        <p14:creationId xmlns:p14="http://schemas.microsoft.com/office/powerpoint/2010/main" val="1829286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3.3 Limitaciones y buenas prácticas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445456"/>
            <a:ext cx="6386264" cy="21236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Peso de los modelos: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Modelos muy densos pueden dificultar el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streaming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 la visualización fluida. Es recomendable simplificar la malla y optimizar las texturas antes de exportar.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Nivel de detalle: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Ajusta el Balance entre calidad visual y rendimiento, especialmente para grandes escenarios.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Errores de georreferenciación: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Asegúrate que la información de coordenadas esté correctamente embebida o asignada antes de subir a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Ion.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División en varios </a:t>
            </a:r>
            <a:r>
              <a:rPr lang="es-ES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tilesets</a:t>
            </a: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Para áreas extensas o múltiples elementos independientes, es preferible segmentar tu modelo en varios archivos.</a:t>
            </a:r>
            <a:endParaRPr lang="es-ES" sz="9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964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3.4 </a:t>
            </a:r>
            <a:r>
              <a:rPr lang="es-ES" sz="2400" spc="-150" dirty="0" err="1">
                <a:latin typeface="DM Sans" pitchFamily="2" charset="0"/>
              </a:rPr>
              <a:t>Cesium</a:t>
            </a:r>
            <a:r>
              <a:rPr lang="es-ES" sz="2400" spc="-150" dirty="0">
                <a:latin typeface="DM Sans" pitchFamily="2" charset="0"/>
              </a:rPr>
              <a:t> Ion: pipeline de carga y optimización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479143"/>
            <a:ext cx="6233864" cy="2554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Subida del modelo: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Exporta tu fotogrametría desde el software de reconstrucción (como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Agisoft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Metashape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RealityCapture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 Pix4D) en formato compatible (OBJ, FBX, LAS,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glTF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Conversión automática: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Ion convierte el modelo a 3D Tiles, segmentándolo en “tiles” para optimizar el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streaming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 visualización interactiva.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Alojamiento: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El modelo se guarda en la nube, listo para ser utilizado desde cualquier proyecto.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Georreferenciación: </a:t>
            </a:r>
            <a:r>
              <a:rPr lang="es-ES" sz="12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 el modelo no incluye georreferenciación, escalado, traslación y rotación para georreferenciarlo correctamente.</a:t>
            </a:r>
            <a:endParaRPr lang="es-ES" sz="12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Integración en </a:t>
            </a:r>
            <a:r>
              <a:rPr lang="es-ES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Configura tu cuenta de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Ion en el plugin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 añade el recurso como un nuevo “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3D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Tileset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 en el nivel.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Visualización y ajuste: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Posiciona y escala el modelo, verifica su alineación y ajusta los niveles de detalle según el uso.</a:t>
            </a:r>
            <a:endParaRPr lang="es-ES" sz="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741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ircle"/>
          <p:cNvSpPr/>
          <p:nvPr/>
        </p:nvSpPr>
        <p:spPr>
          <a:xfrm>
            <a:off x="3995935" y="-2103325"/>
            <a:ext cx="3413939" cy="3413938"/>
          </a:xfrm>
          <a:prstGeom prst="ellipse">
            <a:avLst/>
          </a:prstGeom>
          <a:noFill/>
          <a:ln w="3175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ln w="3175"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34" name="33 Título"/>
          <p:cNvSpPr>
            <a:spLocks noGrp="1"/>
          </p:cNvSpPr>
          <p:nvPr>
            <p:ph type="title"/>
          </p:nvPr>
        </p:nvSpPr>
        <p:spPr>
          <a:xfrm>
            <a:off x="3059832" y="2067694"/>
            <a:ext cx="4698713" cy="738664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s-ES" sz="2400" b="1" dirty="0">
                <a:latin typeface="DM Sans" pitchFamily="2" charset="0"/>
              </a:rPr>
              <a:t>3.5 Flujo de trabajo básico con </a:t>
            </a:r>
            <a:r>
              <a:rPr lang="es-ES" sz="2400" b="1" dirty="0" err="1">
                <a:latin typeface="DM Sans" pitchFamily="2" charset="0"/>
              </a:rPr>
              <a:t>Cesium</a:t>
            </a:r>
            <a:r>
              <a:rPr lang="es-ES" sz="2400" b="1" dirty="0">
                <a:latin typeface="DM Sans" pitchFamily="2" charset="0"/>
              </a:rPr>
              <a:t> Ion</a:t>
            </a:r>
            <a:endParaRPr lang="es-ES" sz="2400" dirty="0">
              <a:latin typeface="DM Sans" pitchFamily="2" charset="0"/>
            </a:endParaRPr>
          </a:p>
        </p:txBody>
      </p:sp>
      <p:sp>
        <p:nvSpPr>
          <p:cNvPr id="37" name="36 Marcador de contenido"/>
          <p:cNvSpPr>
            <a:spLocks noGrp="1"/>
          </p:cNvSpPr>
          <p:nvPr>
            <p:ph idx="1"/>
          </p:nvPr>
        </p:nvSpPr>
        <p:spPr>
          <a:xfrm>
            <a:off x="4210749" y="3181446"/>
            <a:ext cx="3621978" cy="1292662"/>
          </a:xfrm>
        </p:spPr>
        <p:txBody>
          <a:bodyPr wrap="square" lIns="0" tIns="0" rIns="0" bIns="0">
            <a:spAutoFit/>
          </a:bodyPr>
          <a:lstStyle/>
          <a:p>
            <a:pPr marL="0" indent="0">
              <a:buNone/>
            </a:pPr>
            <a:r>
              <a:rPr lang="es-ES" sz="1200" dirty="0">
                <a:latin typeface="DM Sans" pitchFamily="2" charset="0"/>
              </a:rPr>
              <a:t>1. Subir el modelo</a:t>
            </a:r>
          </a:p>
          <a:p>
            <a:pPr marL="0" indent="0">
              <a:buNone/>
            </a:pPr>
            <a:r>
              <a:rPr lang="es-ES" sz="1200" dirty="0">
                <a:latin typeface="DM Sans" pitchFamily="2" charset="0"/>
              </a:rPr>
              <a:t>2. Conversión a 3D Tiles</a:t>
            </a:r>
          </a:p>
          <a:p>
            <a:pPr marL="0" indent="0">
              <a:buNone/>
            </a:pPr>
            <a:r>
              <a:rPr lang="es-ES" sz="1200" dirty="0">
                <a:latin typeface="DM Sans" pitchFamily="2" charset="0"/>
              </a:rPr>
              <a:t>3. Alojamiento en </a:t>
            </a:r>
            <a:r>
              <a:rPr lang="es-ES" sz="1200" dirty="0" err="1">
                <a:latin typeface="DM Sans" pitchFamily="2" charset="0"/>
              </a:rPr>
              <a:t>Cesium</a:t>
            </a:r>
            <a:r>
              <a:rPr lang="es-ES" sz="1200" dirty="0">
                <a:latin typeface="DM Sans" pitchFamily="2" charset="0"/>
              </a:rPr>
              <a:t> Ion</a:t>
            </a:r>
          </a:p>
          <a:p>
            <a:pPr marL="0" indent="0">
              <a:buNone/>
            </a:pPr>
            <a:r>
              <a:rPr lang="es-ES" sz="1200" dirty="0">
                <a:latin typeface="DM Sans" pitchFamily="2" charset="0"/>
              </a:rPr>
              <a:t>4. Georreferenciación</a:t>
            </a:r>
          </a:p>
          <a:p>
            <a:pPr marL="0" indent="0">
              <a:buNone/>
            </a:pPr>
            <a:r>
              <a:rPr lang="es-ES" sz="1200" dirty="0">
                <a:latin typeface="DM Sans" pitchFamily="2" charset="0"/>
              </a:rPr>
              <a:t>4. Importación en </a:t>
            </a:r>
            <a:r>
              <a:rPr lang="es-ES" sz="1200" dirty="0" err="1">
                <a:latin typeface="DM Sans" pitchFamily="2" charset="0"/>
              </a:rPr>
              <a:t>Unreal</a:t>
            </a:r>
            <a:r>
              <a:rPr lang="es-ES" sz="1200" dirty="0">
                <a:latin typeface="DM Sans" pitchFamily="2" charset="0"/>
              </a:rPr>
              <a:t> </a:t>
            </a:r>
            <a:r>
              <a:rPr lang="es-ES" sz="1200" dirty="0" err="1">
                <a:latin typeface="DM Sans" pitchFamily="2" charset="0"/>
              </a:rPr>
              <a:t>Engine</a:t>
            </a:r>
            <a:r>
              <a:rPr lang="es-ES" sz="1200" dirty="0">
                <a:latin typeface="DM Sans" pitchFamily="2" charset="0"/>
              </a:rPr>
              <a:t> </a:t>
            </a:r>
          </a:p>
          <a:p>
            <a:pPr marL="0" indent="0">
              <a:buNone/>
            </a:pPr>
            <a:r>
              <a:rPr lang="es-ES" sz="1200" dirty="0">
                <a:latin typeface="DM Sans" pitchFamily="2" charset="0"/>
              </a:rPr>
              <a:t>5. </a:t>
            </a:r>
            <a:r>
              <a:rPr lang="es-ES" sz="1200" dirty="0" err="1">
                <a:latin typeface="DM Sans" pitchFamily="2" charset="0"/>
              </a:rPr>
              <a:t>Preview</a:t>
            </a:r>
            <a:r>
              <a:rPr lang="es-ES" sz="1200" dirty="0">
                <a:latin typeface="DM Sans" pitchFamily="2" charset="0"/>
              </a:rPr>
              <a:t> y ajustes</a:t>
            </a:r>
          </a:p>
        </p:txBody>
      </p:sp>
      <p:sp>
        <p:nvSpPr>
          <p:cNvPr id="39" name="P.01"/>
          <p:cNvSpPr txBox="1"/>
          <p:nvPr/>
        </p:nvSpPr>
        <p:spPr>
          <a:xfrm>
            <a:off x="395536" y="390796"/>
            <a:ext cx="3984176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latin typeface="DM Sans" pitchFamily="2" charset="0"/>
              </a:rPr>
              <a:t>twIN</a:t>
            </a:r>
            <a:r>
              <a:rPr lang="es-ES" sz="1000" dirty="0"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latin typeface="DM Sans" pitchFamily="2" charset="0"/>
              </a:rPr>
              <a:t>Unreal</a:t>
            </a:r>
            <a:r>
              <a:rPr lang="es-ES" sz="1000" dirty="0">
                <a:latin typeface="DM Sans" pitchFamily="2" charset="0"/>
              </a:rPr>
              <a:t> </a:t>
            </a:r>
            <a:r>
              <a:rPr lang="es-ES" sz="1000" dirty="0" err="1">
                <a:latin typeface="DM Sans" pitchFamily="2" charset="0"/>
              </a:rPr>
              <a:t>Engine</a:t>
            </a:r>
            <a:endParaRPr sz="1000" dirty="0">
              <a:latin typeface="DM Sans" pitchFamily="2" charset="0"/>
            </a:endParaRPr>
          </a:p>
        </p:txBody>
      </p:sp>
      <p:sp>
        <p:nvSpPr>
          <p:cNvPr id="49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E61D5A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bg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bg1"/>
                </a:solidFill>
                <a:latin typeface="DM Sans" pitchFamily="2" charset="0"/>
              </a:rPr>
              <a:pPr algn="ctr"/>
              <a:t>24</a:t>
            </a:fld>
            <a:endParaRPr lang="es-ES" sz="100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13" name="1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75606"/>
            <a:ext cx="2062590" cy="2333817"/>
          </a:xfrm>
          <a:prstGeom prst="rect">
            <a:avLst/>
          </a:prstGeom>
        </p:spPr>
      </p:pic>
      <p:sp>
        <p:nvSpPr>
          <p:cNvPr id="14" name="Circle"/>
          <p:cNvSpPr/>
          <p:nvPr/>
        </p:nvSpPr>
        <p:spPr>
          <a:xfrm>
            <a:off x="7409874" y="-1239229"/>
            <a:ext cx="3413939" cy="341393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Circle"/>
          <p:cNvSpPr/>
          <p:nvPr/>
        </p:nvSpPr>
        <p:spPr>
          <a:xfrm>
            <a:off x="1187624" y="4299942"/>
            <a:ext cx="3413939" cy="3413938"/>
          </a:xfrm>
          <a:prstGeom prst="ellipse">
            <a:avLst/>
          </a:prstGeom>
          <a:noFill/>
          <a:ln w="3175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ln w="3175"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473415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.01"/>
          <p:cNvSpPr txBox="1"/>
          <p:nvPr/>
        </p:nvSpPr>
        <p:spPr>
          <a:xfrm>
            <a:off x="395536" y="390796"/>
            <a:ext cx="2808312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err="1">
                <a:latin typeface="DM Sans" pitchFamily="2" charset="0"/>
              </a:rPr>
              <a:t>twIN</a:t>
            </a:r>
            <a:r>
              <a:rPr lang="es-ES" sz="1000">
                <a:latin typeface="DM Sans" pitchFamily="2" charset="0"/>
              </a:rPr>
              <a:t> | </a:t>
            </a:r>
            <a:r>
              <a:rPr lang="es-ES" sz="1000" err="1">
                <a:latin typeface="DM Sans" pitchFamily="2" charset="0"/>
              </a:rPr>
              <a:t>Lorem</a:t>
            </a:r>
            <a:r>
              <a:rPr lang="es-ES" sz="1000">
                <a:latin typeface="DM Sans" pitchFamily="2" charset="0"/>
              </a:rPr>
              <a:t> </a:t>
            </a:r>
            <a:r>
              <a:rPr lang="es-ES" sz="1000" err="1">
                <a:latin typeface="DM Sans" pitchFamily="2" charset="0"/>
              </a:rPr>
              <a:t>Ipsum</a:t>
            </a:r>
            <a:endParaRPr sz="1000">
              <a:latin typeface="DM Sans" pitchFamily="2" charset="0"/>
            </a:endParaRPr>
          </a:p>
        </p:txBody>
      </p:sp>
      <p:sp>
        <p:nvSpPr>
          <p:cNvPr id="49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E61D5A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bg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bg1"/>
                </a:solidFill>
                <a:latin typeface="DM Sans" pitchFamily="2" charset="0"/>
              </a:rPr>
              <a:pPr algn="ctr"/>
              <a:t>25</a:t>
            </a:fld>
            <a:endParaRPr lang="es-ES" sz="100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5" name="36 Marcador de contenido"/>
          <p:cNvSpPr txBox="1">
            <a:spLocks/>
          </p:cNvSpPr>
          <p:nvPr/>
        </p:nvSpPr>
        <p:spPr>
          <a:xfrm>
            <a:off x="395536" y="1802309"/>
            <a:ext cx="2435717" cy="25530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50" dirty="0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iversas herramientas, tanto comerciales como de código abierto, para convertir imágenes aéreas y datos de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LiDAR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capturados por drones en nubes de puntos y modelos 3D georreferenciados</a:t>
            </a:r>
          </a:p>
          <a:p>
            <a:pPr marL="0" indent="0">
              <a:buNone/>
            </a:pPr>
            <a:endParaRPr lang="es-ES" sz="105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1050" dirty="0">
                <a:solidFill>
                  <a:srgbClr val="000000"/>
                </a:solidFill>
                <a:latin typeface="Arial" panose="020B0604020202020204" pitchFamily="34" charset="0"/>
              </a:rPr>
              <a:t>Específico para </a:t>
            </a:r>
            <a:r>
              <a:rPr lang="es-ES" sz="1050" dirty="0" err="1">
                <a:solidFill>
                  <a:srgbClr val="000000"/>
                </a:solidFill>
                <a:latin typeface="Arial" panose="020B0604020202020204" pitchFamily="34" charset="0"/>
              </a:rPr>
              <a:t>LiDAR</a:t>
            </a:r>
            <a:r>
              <a:rPr lang="es-ES" sz="1050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</a:p>
          <a:p>
            <a:r>
              <a:rPr lang="es-ES" sz="1050" b="1" dirty="0" err="1">
                <a:solidFill>
                  <a:srgbClr val="000000"/>
                </a:solidFill>
                <a:latin typeface="Arial" panose="020B0604020202020204" pitchFamily="34" charset="0"/>
              </a:rPr>
              <a:t>CloudCompare</a:t>
            </a:r>
            <a:r>
              <a:rPr lang="es-ES" sz="1050" dirty="0">
                <a:solidFill>
                  <a:srgbClr val="000000"/>
                </a:solidFill>
                <a:latin typeface="Arial" panose="020B0604020202020204" pitchFamily="34" charset="0"/>
              </a:rPr>
              <a:t>: No genera modelos a partir de imágenes. Estándar para análisis y edición de nubes de puntos </a:t>
            </a:r>
            <a:r>
              <a:rPr lang="es-ES" sz="1050" dirty="0" err="1">
                <a:solidFill>
                  <a:srgbClr val="000000"/>
                </a:solidFill>
                <a:latin typeface="Arial" panose="020B0604020202020204" pitchFamily="34" charset="0"/>
              </a:rPr>
              <a:t>LiDAR</a:t>
            </a:r>
            <a:r>
              <a:rPr lang="es-ES" sz="1050" dirty="0">
                <a:solidFill>
                  <a:srgbClr val="000000"/>
                </a:solidFill>
                <a:latin typeface="Arial" panose="020B0604020202020204" pitchFamily="34" charset="0"/>
              </a:rPr>
              <a:t> 3D.</a:t>
            </a:r>
          </a:p>
          <a:p>
            <a:r>
              <a:rPr lang="es-ES" sz="1050" b="1" dirty="0" err="1">
                <a:solidFill>
                  <a:srgbClr val="000000"/>
                </a:solidFill>
                <a:latin typeface="Arial" panose="020B0604020202020204" pitchFamily="34" charset="0"/>
              </a:rPr>
              <a:t>LASTools</a:t>
            </a:r>
            <a:r>
              <a:rPr lang="es-ES" sz="1050" dirty="0">
                <a:solidFill>
                  <a:srgbClr val="000000"/>
                </a:solidFill>
                <a:latin typeface="Arial" panose="020B0604020202020204" pitchFamily="34" charset="0"/>
              </a:rPr>
              <a:t>: Utilidades para conversión, limpieza y clasificación de datos LAS/LAZ.</a:t>
            </a:r>
            <a:endParaRPr lang="es-ES" sz="500" dirty="0">
              <a:latin typeface="DM Sans" pitchFamily="2" charset="0"/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3641800" y="2571750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19 Elipse"/>
          <p:cNvSpPr/>
          <p:nvPr/>
        </p:nvSpPr>
        <p:spPr>
          <a:xfrm>
            <a:off x="3641800" y="3939902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20 Elipse"/>
          <p:cNvSpPr/>
          <p:nvPr/>
        </p:nvSpPr>
        <p:spPr>
          <a:xfrm>
            <a:off x="3641800" y="-164554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21 Elipse"/>
          <p:cNvSpPr/>
          <p:nvPr/>
        </p:nvSpPr>
        <p:spPr>
          <a:xfrm>
            <a:off x="3641800" y="1203598"/>
            <a:ext cx="1368152" cy="1368152"/>
          </a:xfrm>
          <a:prstGeom prst="ellipse">
            <a:avLst/>
          </a:prstGeom>
          <a:solidFill>
            <a:srgbClr val="E61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28 Elipse"/>
          <p:cNvSpPr/>
          <p:nvPr/>
        </p:nvSpPr>
        <p:spPr>
          <a:xfrm>
            <a:off x="5009952" y="2571750"/>
            <a:ext cx="1368152" cy="1368152"/>
          </a:xfrm>
          <a:prstGeom prst="ellipse">
            <a:avLst/>
          </a:prstGeom>
          <a:solidFill>
            <a:srgbClr val="2FC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29 Elipse"/>
          <p:cNvSpPr/>
          <p:nvPr/>
        </p:nvSpPr>
        <p:spPr>
          <a:xfrm>
            <a:off x="5009952" y="3939902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30 Elipse"/>
          <p:cNvSpPr/>
          <p:nvPr/>
        </p:nvSpPr>
        <p:spPr>
          <a:xfrm>
            <a:off x="5009952" y="-164554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31 Elipse"/>
          <p:cNvSpPr/>
          <p:nvPr/>
        </p:nvSpPr>
        <p:spPr>
          <a:xfrm>
            <a:off x="5009952" y="1203598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32 Elipse"/>
          <p:cNvSpPr/>
          <p:nvPr/>
        </p:nvSpPr>
        <p:spPr>
          <a:xfrm>
            <a:off x="6378104" y="2571750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33 Elipse"/>
          <p:cNvSpPr/>
          <p:nvPr/>
        </p:nvSpPr>
        <p:spPr>
          <a:xfrm>
            <a:off x="6378104" y="3939902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34 Elipse"/>
          <p:cNvSpPr/>
          <p:nvPr/>
        </p:nvSpPr>
        <p:spPr>
          <a:xfrm>
            <a:off x="6378104" y="-164554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35 Elipse"/>
          <p:cNvSpPr/>
          <p:nvPr/>
        </p:nvSpPr>
        <p:spPr>
          <a:xfrm>
            <a:off x="6378104" y="1203598"/>
            <a:ext cx="1368152" cy="1368152"/>
          </a:xfrm>
          <a:prstGeom prst="ellipse">
            <a:avLst/>
          </a:prstGeom>
          <a:solidFill>
            <a:srgbClr val="2FC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37 Elipse"/>
          <p:cNvSpPr/>
          <p:nvPr/>
        </p:nvSpPr>
        <p:spPr>
          <a:xfrm>
            <a:off x="7746256" y="2571750"/>
            <a:ext cx="1368152" cy="1368152"/>
          </a:xfrm>
          <a:prstGeom prst="ellipse">
            <a:avLst/>
          </a:prstGeom>
          <a:solidFill>
            <a:srgbClr val="2FC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39 Elipse"/>
          <p:cNvSpPr/>
          <p:nvPr/>
        </p:nvSpPr>
        <p:spPr>
          <a:xfrm>
            <a:off x="7746256" y="3939902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40 Elipse"/>
          <p:cNvSpPr/>
          <p:nvPr/>
        </p:nvSpPr>
        <p:spPr>
          <a:xfrm>
            <a:off x="7746256" y="-164554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41 Elipse"/>
          <p:cNvSpPr/>
          <p:nvPr/>
        </p:nvSpPr>
        <p:spPr>
          <a:xfrm>
            <a:off x="7746256" y="1203598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0" name="9 Grupo"/>
          <p:cNvGrpSpPr/>
          <p:nvPr/>
        </p:nvGrpSpPr>
        <p:grpSpPr>
          <a:xfrm>
            <a:off x="6404847" y="1632337"/>
            <a:ext cx="1348751" cy="645944"/>
            <a:chOff x="6404847" y="1632337"/>
            <a:chExt cx="1348751" cy="645944"/>
          </a:xfrm>
        </p:grpSpPr>
        <p:sp>
          <p:nvSpPr>
            <p:cNvPr id="47" name="36 Marcador de contenido"/>
            <p:cNvSpPr txBox="1">
              <a:spLocks/>
            </p:cNvSpPr>
            <p:nvPr/>
          </p:nvSpPr>
          <p:spPr>
            <a:xfrm>
              <a:off x="6404847" y="2001282"/>
              <a:ext cx="1348751" cy="2769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s-ES" sz="900" dirty="0">
                  <a:solidFill>
                    <a:schemeClr val="bg1"/>
                  </a:solidFill>
                  <a:latin typeface="DM Sans" pitchFamily="2" charset="0"/>
                </a:rPr>
                <a:t>Topografía e </a:t>
              </a:r>
            </a:p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s-ES" sz="900" dirty="0">
                  <a:solidFill>
                    <a:schemeClr val="bg1"/>
                  </a:solidFill>
                  <a:latin typeface="DM Sans" pitchFamily="2" charset="0"/>
                </a:rPr>
                <a:t>ingeniería civil</a:t>
              </a:r>
            </a:p>
          </p:txBody>
        </p:sp>
        <p:sp>
          <p:nvSpPr>
            <p:cNvPr id="48" name="36 Marcador de contenido"/>
            <p:cNvSpPr txBox="1">
              <a:spLocks/>
            </p:cNvSpPr>
            <p:nvPr/>
          </p:nvSpPr>
          <p:spPr>
            <a:xfrm>
              <a:off x="6404847" y="1632337"/>
              <a:ext cx="1348751" cy="24622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1600" dirty="0">
                  <a:solidFill>
                    <a:schemeClr val="bg1"/>
                  </a:solidFill>
                  <a:latin typeface="DM Sans" pitchFamily="2" charset="0"/>
                </a:rPr>
                <a:t>Pix4D </a:t>
              </a:r>
              <a:r>
                <a:rPr lang="es-ES" sz="1600" dirty="0" err="1">
                  <a:solidFill>
                    <a:schemeClr val="bg1"/>
                  </a:solidFill>
                  <a:latin typeface="DM Sans" pitchFamily="2" charset="0"/>
                </a:rPr>
                <a:t>Mapper</a:t>
              </a:r>
              <a:endParaRPr lang="es-ES" sz="1600" dirty="0">
                <a:solidFill>
                  <a:schemeClr val="bg1"/>
                </a:solidFill>
                <a:latin typeface="DM Sans" pitchFamily="2" charset="0"/>
              </a:endParaRPr>
            </a:p>
          </p:txBody>
        </p:sp>
      </p:grpSp>
      <p:grpSp>
        <p:nvGrpSpPr>
          <p:cNvPr id="11" name="10 Grupo"/>
          <p:cNvGrpSpPr/>
          <p:nvPr/>
        </p:nvGrpSpPr>
        <p:grpSpPr>
          <a:xfrm>
            <a:off x="5019652" y="2767448"/>
            <a:ext cx="1348751" cy="830611"/>
            <a:chOff x="5019652" y="2767448"/>
            <a:chExt cx="1348751" cy="830611"/>
          </a:xfrm>
        </p:grpSpPr>
        <p:sp>
          <p:nvSpPr>
            <p:cNvPr id="51" name="36 Marcador de contenido"/>
            <p:cNvSpPr txBox="1">
              <a:spLocks/>
            </p:cNvSpPr>
            <p:nvPr/>
          </p:nvSpPr>
          <p:spPr>
            <a:xfrm>
              <a:off x="5019652" y="3321060"/>
              <a:ext cx="1348751" cy="2769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900" dirty="0">
                  <a:solidFill>
                    <a:schemeClr val="bg1"/>
                  </a:solidFill>
                  <a:latin typeface="DM Sans" pitchFamily="2" charset="0"/>
                </a:rPr>
                <a:t>Integra imágenes y datos láser</a:t>
              </a:r>
            </a:p>
          </p:txBody>
        </p:sp>
        <p:sp>
          <p:nvSpPr>
            <p:cNvPr id="52" name="36 Marcador de contenido"/>
            <p:cNvSpPr txBox="1">
              <a:spLocks/>
            </p:cNvSpPr>
            <p:nvPr/>
          </p:nvSpPr>
          <p:spPr>
            <a:xfrm>
              <a:off x="5019652" y="2767448"/>
              <a:ext cx="1348751" cy="61555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2000" dirty="0" err="1">
                  <a:solidFill>
                    <a:schemeClr val="bg1"/>
                  </a:solidFill>
                  <a:latin typeface="DM Sans" pitchFamily="2" charset="0"/>
                </a:rPr>
                <a:t>Reality</a:t>
              </a:r>
              <a:r>
                <a:rPr lang="es-ES" sz="2000" dirty="0">
                  <a:solidFill>
                    <a:schemeClr val="bg1"/>
                  </a:solidFill>
                  <a:latin typeface="DM Sans" pitchFamily="2" charset="0"/>
                </a:rPr>
                <a:t> Capture</a:t>
              </a:r>
            </a:p>
          </p:txBody>
        </p:sp>
      </p:grpSp>
      <p:grpSp>
        <p:nvGrpSpPr>
          <p:cNvPr id="9" name="8 Grupo"/>
          <p:cNvGrpSpPr/>
          <p:nvPr/>
        </p:nvGrpSpPr>
        <p:grpSpPr>
          <a:xfrm>
            <a:off x="7755956" y="2936726"/>
            <a:ext cx="1348751" cy="661333"/>
            <a:chOff x="7755956" y="2936726"/>
            <a:chExt cx="1348751" cy="661333"/>
          </a:xfrm>
        </p:grpSpPr>
        <p:sp>
          <p:nvSpPr>
            <p:cNvPr id="53" name="36 Marcador de contenido"/>
            <p:cNvSpPr txBox="1">
              <a:spLocks/>
            </p:cNvSpPr>
            <p:nvPr/>
          </p:nvSpPr>
          <p:spPr>
            <a:xfrm>
              <a:off x="7755956" y="3321060"/>
              <a:ext cx="1348751" cy="2769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s-ES" sz="900" dirty="0">
                  <a:solidFill>
                    <a:schemeClr val="bg1"/>
                  </a:solidFill>
                  <a:latin typeface="DM Sans" pitchFamily="2" charset="0"/>
                </a:rPr>
                <a:t>Plataforma todo-en-uno</a:t>
              </a:r>
            </a:p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s-ES" sz="900" dirty="0">
                  <a:solidFill>
                    <a:schemeClr val="bg1"/>
                  </a:solidFill>
                  <a:latin typeface="DM Sans" pitchFamily="2" charset="0"/>
                </a:rPr>
                <a:t>en la nube</a:t>
              </a:r>
            </a:p>
          </p:txBody>
        </p:sp>
        <p:sp>
          <p:nvSpPr>
            <p:cNvPr id="54" name="36 Marcador de contenido"/>
            <p:cNvSpPr txBox="1">
              <a:spLocks/>
            </p:cNvSpPr>
            <p:nvPr/>
          </p:nvSpPr>
          <p:spPr>
            <a:xfrm>
              <a:off x="7755956" y="2936726"/>
              <a:ext cx="1348751" cy="2769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1800" dirty="0" err="1">
                  <a:solidFill>
                    <a:schemeClr val="bg1"/>
                  </a:solidFill>
                  <a:latin typeface="DM Sans" pitchFamily="2" charset="0"/>
                </a:rPr>
                <a:t>DroneDeploy</a:t>
              </a:r>
              <a:endParaRPr lang="es-ES" sz="1800" dirty="0">
                <a:solidFill>
                  <a:schemeClr val="bg1"/>
                </a:solidFill>
                <a:latin typeface="DM Sans" pitchFamily="2" charset="0"/>
              </a:endParaRPr>
            </a:p>
          </p:txBody>
        </p:sp>
      </p:grpSp>
      <p:grpSp>
        <p:nvGrpSpPr>
          <p:cNvPr id="56" name="55 Grupo"/>
          <p:cNvGrpSpPr/>
          <p:nvPr/>
        </p:nvGrpSpPr>
        <p:grpSpPr>
          <a:xfrm>
            <a:off x="3651500" y="1540004"/>
            <a:ext cx="1348751" cy="752127"/>
            <a:chOff x="5019652" y="2859782"/>
            <a:chExt cx="1348751" cy="752127"/>
          </a:xfrm>
        </p:grpSpPr>
        <p:sp>
          <p:nvSpPr>
            <p:cNvPr id="57" name="36 Marcador de contenido"/>
            <p:cNvSpPr txBox="1">
              <a:spLocks/>
            </p:cNvSpPr>
            <p:nvPr/>
          </p:nvSpPr>
          <p:spPr>
            <a:xfrm>
              <a:off x="5019652" y="3307210"/>
              <a:ext cx="1348751" cy="3046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900" dirty="0">
                  <a:solidFill>
                    <a:schemeClr val="bg1"/>
                  </a:solidFill>
                  <a:latin typeface="DM Sans" pitchFamily="2" charset="0"/>
                </a:rPr>
                <a:t>Muy popular y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900" dirty="0">
                  <a:solidFill>
                    <a:schemeClr val="bg1"/>
                  </a:solidFill>
                  <a:latin typeface="DM Sans" pitchFamily="2" charset="0"/>
                </a:rPr>
                <a:t>extendida</a:t>
              </a:r>
            </a:p>
          </p:txBody>
        </p:sp>
        <p:sp>
          <p:nvSpPr>
            <p:cNvPr id="58" name="36 Marcador de contenido"/>
            <p:cNvSpPr txBox="1">
              <a:spLocks/>
            </p:cNvSpPr>
            <p:nvPr/>
          </p:nvSpPr>
          <p:spPr>
            <a:xfrm>
              <a:off x="5019652" y="2859782"/>
              <a:ext cx="1348751" cy="43088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1400" dirty="0" err="1">
                  <a:solidFill>
                    <a:schemeClr val="bg1"/>
                  </a:solidFill>
                  <a:latin typeface="DM Sans" pitchFamily="2" charset="0"/>
                </a:rPr>
                <a:t>Agisoft</a:t>
              </a:r>
              <a:r>
                <a:rPr lang="es-ES" sz="1400" dirty="0">
                  <a:solidFill>
                    <a:schemeClr val="bg1"/>
                  </a:solidFill>
                  <a:latin typeface="DM Sans" pitchFamily="2" charset="0"/>
                </a:rPr>
                <a:t> </a:t>
              </a:r>
              <a:r>
                <a:rPr lang="es-ES" sz="1400" dirty="0" err="1">
                  <a:solidFill>
                    <a:schemeClr val="bg1"/>
                  </a:solidFill>
                  <a:latin typeface="DM Sans" pitchFamily="2" charset="0"/>
                </a:rPr>
                <a:t>Metashape</a:t>
              </a:r>
              <a:endParaRPr lang="es-ES" sz="1400" dirty="0">
                <a:solidFill>
                  <a:schemeClr val="bg1"/>
                </a:solidFill>
                <a:latin typeface="DM Sans" pitchFamily="2" charset="0"/>
              </a:endParaRPr>
            </a:p>
          </p:txBody>
        </p:sp>
      </p:grpSp>
      <p:sp>
        <p:nvSpPr>
          <p:cNvPr id="43" name="36 Marcador de contenido">
            <a:extLst>
              <a:ext uri="{FF2B5EF4-FFF2-40B4-BE49-F238E27FC236}">
                <a16:creationId xmlns:a16="http://schemas.microsoft.com/office/drawing/2014/main" id="{BBC4A731-7791-49CB-A0C1-F41AD39CE3B7}"/>
              </a:ext>
            </a:extLst>
          </p:cNvPr>
          <p:cNvSpPr txBox="1">
            <a:spLocks/>
          </p:cNvSpPr>
          <p:nvPr/>
        </p:nvSpPr>
        <p:spPr>
          <a:xfrm>
            <a:off x="395536" y="843558"/>
            <a:ext cx="2808311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spc="-150" dirty="0">
                <a:latin typeface="DM Sans" pitchFamily="2" charset="0"/>
              </a:rPr>
              <a:t>3.6 </a:t>
            </a:r>
            <a:r>
              <a:rPr lang="es-ES" sz="2400" spc="-150" dirty="0" err="1">
                <a:latin typeface="DM Sans" pitchFamily="2" charset="0"/>
              </a:rPr>
              <a:t>Overview</a:t>
            </a:r>
            <a:r>
              <a:rPr lang="es-ES" sz="2400" spc="-150" dirty="0">
                <a:latin typeface="DM Sans" pitchFamily="2" charset="0"/>
              </a:rPr>
              <a:t> de software de fotogrametría</a:t>
            </a:r>
            <a:endParaRPr lang="en-US" sz="2400" spc="-150" dirty="0">
              <a:latin typeface="DM Sans" pitchFamily="2" charset="0"/>
            </a:endParaRPr>
          </a:p>
        </p:txBody>
      </p:sp>
      <p:sp>
        <p:nvSpPr>
          <p:cNvPr id="44" name="37 Elipse">
            <a:extLst>
              <a:ext uri="{FF2B5EF4-FFF2-40B4-BE49-F238E27FC236}">
                <a16:creationId xmlns:a16="http://schemas.microsoft.com/office/drawing/2014/main" id="{FA498F8B-26EB-4A3F-835B-CB7D24D7C9D2}"/>
              </a:ext>
            </a:extLst>
          </p:cNvPr>
          <p:cNvSpPr/>
          <p:nvPr/>
        </p:nvSpPr>
        <p:spPr>
          <a:xfrm>
            <a:off x="6382954" y="3937929"/>
            <a:ext cx="1368152" cy="1368152"/>
          </a:xfrm>
          <a:prstGeom prst="ellipse">
            <a:avLst/>
          </a:prstGeom>
          <a:solidFill>
            <a:srgbClr val="2FC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5" name="8 Grupo">
            <a:extLst>
              <a:ext uri="{FF2B5EF4-FFF2-40B4-BE49-F238E27FC236}">
                <a16:creationId xmlns:a16="http://schemas.microsoft.com/office/drawing/2014/main" id="{18FF0F06-BA0A-45D3-A51C-F46A6CAE37E3}"/>
              </a:ext>
            </a:extLst>
          </p:cNvPr>
          <p:cNvGrpSpPr/>
          <p:nvPr/>
        </p:nvGrpSpPr>
        <p:grpSpPr>
          <a:xfrm>
            <a:off x="6392654" y="4318295"/>
            <a:ext cx="1348751" cy="715193"/>
            <a:chOff x="7755956" y="2952116"/>
            <a:chExt cx="1348751" cy="715193"/>
          </a:xfrm>
        </p:grpSpPr>
        <p:sp>
          <p:nvSpPr>
            <p:cNvPr id="46" name="36 Marcador de contenido">
              <a:extLst>
                <a:ext uri="{FF2B5EF4-FFF2-40B4-BE49-F238E27FC236}">
                  <a16:creationId xmlns:a16="http://schemas.microsoft.com/office/drawing/2014/main" id="{3E3842CE-B5FA-4D65-A600-E88D9CEDE547}"/>
                </a:ext>
              </a:extLst>
            </p:cNvPr>
            <p:cNvSpPr txBox="1">
              <a:spLocks/>
            </p:cNvSpPr>
            <p:nvPr/>
          </p:nvSpPr>
          <p:spPr>
            <a:xfrm>
              <a:off x="7755956" y="3251811"/>
              <a:ext cx="1348751" cy="41549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900" dirty="0" err="1">
                  <a:solidFill>
                    <a:schemeClr val="bg1"/>
                  </a:solidFill>
                  <a:latin typeface="DM Sans" pitchFamily="2" charset="0"/>
                </a:rPr>
                <a:t>LiDAR</a:t>
              </a:r>
              <a:r>
                <a:rPr lang="es-ES" sz="900" dirty="0">
                  <a:solidFill>
                    <a:schemeClr val="bg1"/>
                  </a:solidFill>
                  <a:latin typeface="DM Sans" pitchFamily="2" charset="0"/>
                </a:rPr>
                <a:t> de drones y nubes de puntos para arquitectura y BIM</a:t>
              </a:r>
            </a:p>
          </p:txBody>
        </p:sp>
        <p:sp>
          <p:nvSpPr>
            <p:cNvPr id="55" name="36 Marcador de contenido">
              <a:extLst>
                <a:ext uri="{FF2B5EF4-FFF2-40B4-BE49-F238E27FC236}">
                  <a16:creationId xmlns:a16="http://schemas.microsoft.com/office/drawing/2014/main" id="{91F9CF3B-0BC0-455D-BAA1-E431DC7FC9FD}"/>
                </a:ext>
              </a:extLst>
            </p:cNvPr>
            <p:cNvSpPr txBox="1">
              <a:spLocks/>
            </p:cNvSpPr>
            <p:nvPr/>
          </p:nvSpPr>
          <p:spPr>
            <a:xfrm>
              <a:off x="7755956" y="2952116"/>
              <a:ext cx="1348751" cy="24622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1600" dirty="0">
                  <a:solidFill>
                    <a:schemeClr val="bg1"/>
                  </a:solidFill>
                  <a:latin typeface="DM Sans" pitchFamily="2" charset="0"/>
                </a:rPr>
                <a:t>Autodesk </a:t>
              </a:r>
              <a:r>
                <a:rPr lang="es-ES" sz="1600" dirty="0" err="1">
                  <a:solidFill>
                    <a:schemeClr val="bg1"/>
                  </a:solidFill>
                  <a:latin typeface="DM Sans" pitchFamily="2" charset="0"/>
                </a:rPr>
                <a:t>ReCap</a:t>
              </a:r>
              <a:endParaRPr lang="es-ES" sz="1600" dirty="0">
                <a:solidFill>
                  <a:schemeClr val="bg1"/>
                </a:solidFill>
                <a:latin typeface="DM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0701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C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.01"/>
          <p:cNvSpPr txBox="1"/>
          <p:nvPr/>
        </p:nvSpPr>
        <p:spPr>
          <a:xfrm>
            <a:off x="395535" y="390796"/>
            <a:ext cx="3519452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latin typeface="DM Sans" pitchFamily="2" charset="0"/>
              </a:rPr>
              <a:t>twIN</a:t>
            </a:r>
            <a:r>
              <a:rPr lang="es-ES" sz="1000" dirty="0"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latin typeface="DM Sans" pitchFamily="2" charset="0"/>
              </a:rPr>
              <a:t>Unreal</a:t>
            </a:r>
            <a:r>
              <a:rPr lang="es-ES" sz="1000" dirty="0">
                <a:latin typeface="DM Sans" pitchFamily="2" charset="0"/>
              </a:rPr>
              <a:t> </a:t>
            </a:r>
            <a:r>
              <a:rPr lang="es-ES" sz="1000" dirty="0" err="1">
                <a:latin typeface="DM Sans" pitchFamily="2" charset="0"/>
              </a:rPr>
              <a:t>Engine</a:t>
            </a:r>
            <a:endParaRPr lang="es-ES" sz="1000" dirty="0">
              <a:latin typeface="DM Sans" pitchFamily="2" charset="0"/>
            </a:endParaRPr>
          </a:p>
        </p:txBody>
      </p:sp>
      <p:sp>
        <p:nvSpPr>
          <p:cNvPr id="18" name="36 Marcador de contenido"/>
          <p:cNvSpPr txBox="1">
            <a:spLocks/>
          </p:cNvSpPr>
          <p:nvPr/>
        </p:nvSpPr>
        <p:spPr>
          <a:xfrm>
            <a:off x="433810" y="784147"/>
            <a:ext cx="2664296" cy="723445"/>
          </a:xfrm>
          <a:prstGeom prst="rect">
            <a:avLst/>
          </a:prstGeom>
          <a:solidFill>
            <a:srgbClr val="93EAFF"/>
          </a:solidFill>
        </p:spPr>
        <p:txBody>
          <a:bodyPr vert="horz" lIns="90000" tIns="90000" rIns="90000" bIns="9000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600" b="1" dirty="0">
                <a:latin typeface="DM Sans" pitchFamily="2" charset="0"/>
              </a:rPr>
              <a:t>Herramientas open </a:t>
            </a:r>
            <a:r>
              <a:rPr lang="es-ES" sz="1600" b="1" dirty="0" err="1">
                <a:latin typeface="DM Sans" pitchFamily="2" charset="0"/>
              </a:rPr>
              <a:t>source</a:t>
            </a:r>
            <a:r>
              <a:rPr lang="es-ES" sz="1600" b="1" dirty="0">
                <a:latin typeface="DM Sans" pitchFamily="2" charset="0"/>
              </a:rPr>
              <a:t> 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600" b="1" dirty="0">
                <a:latin typeface="DM Sans" pitchFamily="2" charset="0"/>
              </a:rPr>
              <a:t>académicas</a:t>
            </a:r>
            <a:endParaRPr lang="es-ES" sz="1600" dirty="0">
              <a:latin typeface="DM Sans" pitchFamily="2" charset="0"/>
            </a:endParaRPr>
          </a:p>
        </p:txBody>
      </p:sp>
      <p:sp>
        <p:nvSpPr>
          <p:cNvPr id="4" name="3 Elipse"/>
          <p:cNvSpPr/>
          <p:nvPr/>
        </p:nvSpPr>
        <p:spPr>
          <a:xfrm>
            <a:off x="4788024" y="390796"/>
            <a:ext cx="1980220" cy="19802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14 Elipse"/>
          <p:cNvSpPr/>
          <p:nvPr/>
        </p:nvSpPr>
        <p:spPr>
          <a:xfrm>
            <a:off x="4788024" y="2571750"/>
            <a:ext cx="1980220" cy="19802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36 Marcador de contenido"/>
          <p:cNvSpPr>
            <a:spLocks noGrp="1"/>
          </p:cNvSpPr>
          <p:nvPr>
            <p:ph idx="1"/>
          </p:nvPr>
        </p:nvSpPr>
        <p:spPr>
          <a:xfrm>
            <a:off x="4859513" y="1139923"/>
            <a:ext cx="1837243" cy="945213"/>
          </a:xfrm>
        </p:spPr>
        <p:txBody>
          <a:bodyPr wrap="square" lIns="180000" tIns="180000" rIns="180000" bIns="180000" anchor="ctr">
            <a:spAutoFit/>
          </a:bodyPr>
          <a:lstStyle/>
          <a:p>
            <a:pPr marL="0" indent="0" algn="ctr">
              <a:buNone/>
            </a:pPr>
            <a:r>
              <a:rPr lang="es-ES" sz="900" b="1" dirty="0" err="1">
                <a:latin typeface="DM Sans" pitchFamily="2" charset="0"/>
              </a:rPr>
              <a:t>OpenDroneMap</a:t>
            </a:r>
            <a:r>
              <a:rPr lang="es-ES" sz="900" b="1" dirty="0">
                <a:latin typeface="DM Sans" pitchFamily="2" charset="0"/>
              </a:rPr>
              <a:t> (</a:t>
            </a:r>
            <a:r>
              <a:rPr lang="es-ES" sz="900" b="1" dirty="0" err="1">
                <a:latin typeface="DM Sans" pitchFamily="2" charset="0"/>
              </a:rPr>
              <a:t>WebODM</a:t>
            </a:r>
            <a:r>
              <a:rPr lang="es-ES" sz="900" b="1" dirty="0">
                <a:latin typeface="DM Sans" pitchFamily="2" charset="0"/>
              </a:rPr>
              <a:t>)</a:t>
            </a:r>
          </a:p>
          <a:p>
            <a:pPr marL="0" indent="0" algn="ctr">
              <a:buNone/>
            </a:pPr>
            <a:r>
              <a:rPr lang="es-ES" sz="900" dirty="0">
                <a:latin typeface="DM Sans" pitchFamily="2" charset="0"/>
              </a:rPr>
              <a:t>Plataforma de código abierto más extendida para drones y uso académico/investigación</a:t>
            </a:r>
          </a:p>
        </p:txBody>
      </p:sp>
      <p:sp>
        <p:nvSpPr>
          <p:cNvPr id="21" name="36 Marcador de contenido"/>
          <p:cNvSpPr txBox="1">
            <a:spLocks/>
          </p:cNvSpPr>
          <p:nvPr/>
        </p:nvSpPr>
        <p:spPr>
          <a:xfrm>
            <a:off x="4859513" y="3251627"/>
            <a:ext cx="1837243" cy="1083713"/>
          </a:xfrm>
          <a:prstGeom prst="rect">
            <a:avLst/>
          </a:prstGeom>
        </p:spPr>
        <p:txBody>
          <a:bodyPr vert="horz" wrap="square" lIns="180000" tIns="180000" rIns="180000" bIns="180000" rtlCol="0"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900" b="1" dirty="0" err="1">
                <a:latin typeface="DM Sans" pitchFamily="2" charset="0"/>
              </a:rPr>
              <a:t>MicMac</a:t>
            </a:r>
            <a:endParaRPr lang="es-ES" sz="900" b="1" dirty="0">
              <a:latin typeface="DM Sans" pitchFamily="2" charset="0"/>
            </a:endParaRPr>
          </a:p>
          <a:p>
            <a:pPr marL="0" indent="0" algn="ctr">
              <a:buNone/>
            </a:pPr>
            <a:r>
              <a:rPr lang="es-ES" sz="900" dirty="0">
                <a:latin typeface="DM Sans" pitchFamily="2" charset="0"/>
              </a:rPr>
              <a:t>Proyecto del IGN francés, muy potente pero complejo de utilizar. Orientado a investigación.</a:t>
            </a:r>
          </a:p>
        </p:txBody>
      </p:sp>
      <p:sp>
        <p:nvSpPr>
          <p:cNvPr id="24" name="23 Elipse"/>
          <p:cNvSpPr/>
          <p:nvPr/>
        </p:nvSpPr>
        <p:spPr>
          <a:xfrm>
            <a:off x="2107996" y="2571750"/>
            <a:ext cx="1980220" cy="19802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36 Marcador de contenido"/>
          <p:cNvSpPr txBox="1">
            <a:spLocks/>
          </p:cNvSpPr>
          <p:nvPr/>
        </p:nvSpPr>
        <p:spPr>
          <a:xfrm>
            <a:off x="2179485" y="3320877"/>
            <a:ext cx="1837243" cy="945213"/>
          </a:xfrm>
          <a:prstGeom prst="rect">
            <a:avLst/>
          </a:prstGeom>
        </p:spPr>
        <p:txBody>
          <a:bodyPr vert="horz" wrap="square" lIns="180000" tIns="180000" rIns="180000" bIns="180000" rtlCol="0"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900" b="1" dirty="0">
                <a:latin typeface="DM Sans" pitchFamily="2" charset="0"/>
              </a:rPr>
              <a:t>COLMAP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ES" sz="900" dirty="0">
                <a:latin typeface="DM Sans" pitchFamily="2" charset="0"/>
              </a:rPr>
              <a:t>Software generalista, requiere conocimientos algo más avanzados</a:t>
            </a:r>
          </a:p>
        </p:txBody>
      </p:sp>
      <p:sp>
        <p:nvSpPr>
          <p:cNvPr id="45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93EA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6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tx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tx1"/>
                </a:solidFill>
                <a:latin typeface="DM Sans" pitchFamily="2" charset="0"/>
              </a:rPr>
              <a:pPr algn="ctr"/>
              <a:t>26</a:t>
            </a:fld>
            <a:endParaRPr lang="es-ES" sz="1000">
              <a:solidFill>
                <a:schemeClr val="tx1"/>
              </a:solidFill>
              <a:latin typeface="DM Sans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41FACA1-F071-4030-B3C1-811A3DF1D8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597" y="655770"/>
            <a:ext cx="629073" cy="62907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29EA92-DB86-4DD9-B079-B6BAC4631D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194" y="2886079"/>
            <a:ext cx="835878" cy="53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20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.01"/>
          <p:cNvSpPr txBox="1"/>
          <p:nvPr/>
        </p:nvSpPr>
        <p:spPr>
          <a:xfrm>
            <a:off x="395536" y="390796"/>
            <a:ext cx="3532228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latin typeface="DM Sans" pitchFamily="2" charset="0"/>
              </a:rPr>
              <a:t>twIN</a:t>
            </a:r>
            <a:r>
              <a:rPr lang="es-ES" sz="1000" dirty="0"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latin typeface="DM Sans" pitchFamily="2" charset="0"/>
              </a:rPr>
              <a:t>Unreal</a:t>
            </a:r>
            <a:r>
              <a:rPr lang="es-ES" sz="1000" dirty="0">
                <a:latin typeface="DM Sans" pitchFamily="2" charset="0"/>
              </a:rPr>
              <a:t> </a:t>
            </a:r>
            <a:r>
              <a:rPr lang="es-ES" sz="1000" dirty="0" err="1">
                <a:latin typeface="DM Sans" pitchFamily="2" charset="0"/>
              </a:rPr>
              <a:t>Engine</a:t>
            </a:r>
            <a:endParaRPr lang="es-ES" sz="1000" dirty="0">
              <a:latin typeface="DM Sans" pitchFamily="2" charset="0"/>
            </a:endParaRPr>
          </a:p>
        </p:txBody>
      </p:sp>
      <p:sp>
        <p:nvSpPr>
          <p:cNvPr id="25" name="36 Marcador de contenido"/>
          <p:cNvSpPr txBox="1">
            <a:spLocks/>
          </p:cNvSpPr>
          <p:nvPr/>
        </p:nvSpPr>
        <p:spPr>
          <a:xfrm>
            <a:off x="395537" y="843558"/>
            <a:ext cx="410445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pc="-150" dirty="0">
                <a:latin typeface="DM Sans" pitchFamily="2" charset="0"/>
              </a:rPr>
              <a:t>3.7 </a:t>
            </a:r>
            <a:r>
              <a:rPr lang="en-US" sz="2400" spc="-150" dirty="0" err="1">
                <a:latin typeface="DM Sans" pitchFamily="2" charset="0"/>
              </a:rPr>
              <a:t>OpenDroneMap</a:t>
            </a:r>
            <a:r>
              <a:rPr lang="en-US" sz="2400" spc="-150" dirty="0">
                <a:latin typeface="DM Sans" pitchFamily="2" charset="0"/>
              </a:rPr>
              <a:t> y </a:t>
            </a:r>
            <a:r>
              <a:rPr lang="en-US" sz="2400" spc="-150" dirty="0" err="1">
                <a:latin typeface="DM Sans" pitchFamily="2" charset="0"/>
              </a:rPr>
              <a:t>WebODM</a:t>
            </a:r>
            <a:endParaRPr lang="en-US" sz="2400" spc="-150" dirty="0">
              <a:latin typeface="DM Sans" pitchFamily="2" charset="0"/>
            </a:endParaRPr>
          </a:p>
        </p:txBody>
      </p:sp>
      <p:sp>
        <p:nvSpPr>
          <p:cNvPr id="51" name="36 Marcador de contenido"/>
          <p:cNvSpPr txBox="1">
            <a:spLocks/>
          </p:cNvSpPr>
          <p:nvPr/>
        </p:nvSpPr>
        <p:spPr>
          <a:xfrm>
            <a:off x="395537" y="1578187"/>
            <a:ext cx="3343344" cy="3153803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OpenDroneMap</a:t>
            </a:r>
            <a:r>
              <a:rPr lang="es-ES" sz="1050" b="1" dirty="0">
                <a:latin typeface="Arial" panose="020B0604020202020204" pitchFamily="34" charset="0"/>
                <a:cs typeface="Arial" panose="020B0604020202020204" pitchFamily="34" charset="0"/>
              </a:rPr>
              <a:t> (ODM) </a:t>
            </a: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es un conjunto de herramientas de código abierto que permite reconstruir modelos 3D y </a:t>
            </a:r>
            <a:r>
              <a:rPr lang="es-ES" sz="1050" dirty="0" err="1">
                <a:latin typeface="Arial" panose="020B0604020202020204" pitchFamily="34" charset="0"/>
                <a:cs typeface="Arial" panose="020B0604020202020204" pitchFamily="34" charset="0"/>
              </a:rPr>
              <a:t>ortomosaicos</a:t>
            </a: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 a partir de imágenes tomadas con drones (y también cámaras terrestres). Está orientado a flujos flexibles, permite ajuste fino de parámetros y prioriza la transparencia y reproducibilidad en la ciencia de datos geoespaciales. </a:t>
            </a: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https://opendronemap.org/</a:t>
            </a: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s-E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WebODM</a:t>
            </a: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 es la interfaz web de ODM, facilitando la gestión de proyectos, visualización y exportación. Destaca por ser instalable localmente o en la nube, controlando procesamiento y privacidad de tus datos. </a:t>
            </a: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https://opendronemap.org/webodm/</a:t>
            </a: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s-ES" sz="600" dirty="0">
              <a:latin typeface="DM Sans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FC5A839-D5E4-453C-887D-E38F91419B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943" y="1578187"/>
            <a:ext cx="4935057" cy="28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29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Características de </a:t>
            </a:r>
            <a:r>
              <a:rPr lang="es-ES" sz="2400" spc="-150" dirty="0" err="1">
                <a:latin typeface="DM Sans" pitchFamily="2" charset="0"/>
              </a:rPr>
              <a:t>WebODM</a:t>
            </a:r>
            <a:endParaRPr lang="es-ES" sz="2400" spc="-150" dirty="0">
              <a:latin typeface="DM Sans" pitchFamily="2" charset="0"/>
            </a:endParaRP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D099693-4D45-4A0D-95D8-13E7C5468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56" r="4751"/>
          <a:stretch/>
        </p:blipFill>
        <p:spPr>
          <a:xfrm>
            <a:off x="364531" y="925611"/>
            <a:ext cx="4775200" cy="354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8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Características de </a:t>
            </a:r>
            <a:r>
              <a:rPr lang="es-ES" sz="2400" spc="-150" dirty="0" err="1">
                <a:latin typeface="DM Sans" pitchFamily="2" charset="0"/>
              </a:rPr>
              <a:t>WebODM</a:t>
            </a:r>
            <a:endParaRPr lang="es-ES" sz="2400" spc="-150" dirty="0">
              <a:latin typeface="DM Sans" pitchFamily="2" charset="0"/>
            </a:endParaRP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016C165-C0C2-45C8-93CD-8E8AF62023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09"/>
          <a:stretch/>
        </p:blipFill>
        <p:spPr>
          <a:xfrm>
            <a:off x="327803" y="1071250"/>
            <a:ext cx="6479397" cy="319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85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E61D5A"/>
            </a:gs>
            <a:gs pos="100000">
              <a:srgbClr val="2FC8E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ircle"/>
          <p:cNvSpPr/>
          <p:nvPr/>
        </p:nvSpPr>
        <p:spPr>
          <a:xfrm>
            <a:off x="7164288" y="-1354230"/>
            <a:ext cx="3413939" cy="3413938"/>
          </a:xfrm>
          <a:prstGeom prst="ellipse">
            <a:avLst/>
          </a:prstGeom>
          <a:solidFill>
            <a:srgbClr val="93EAFF">
              <a:alpha val="50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93EA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tx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tx1"/>
                </a:solidFill>
                <a:latin typeface="DM Sans" pitchFamily="2" charset="0"/>
              </a:rPr>
              <a:pPr algn="ctr"/>
              <a:t>3</a:t>
            </a:fld>
            <a:endParaRPr lang="es-ES" sz="1000">
              <a:solidFill>
                <a:schemeClr val="tx1"/>
              </a:solidFill>
              <a:latin typeface="DM Sans" pitchFamily="2" charset="0"/>
            </a:endParaRPr>
          </a:p>
        </p:txBody>
      </p:sp>
      <p:sp>
        <p:nvSpPr>
          <p:cNvPr id="8" name="P.01"/>
          <p:cNvSpPr txBox="1"/>
          <p:nvPr/>
        </p:nvSpPr>
        <p:spPr>
          <a:xfrm>
            <a:off x="395536" y="390796"/>
            <a:ext cx="3984176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solidFill>
                  <a:schemeClr val="bg1"/>
                </a:solidFill>
                <a:latin typeface="DM Sans" pitchFamily="2" charset="0"/>
              </a:rPr>
              <a:t>twIN</a:t>
            </a:r>
            <a:r>
              <a:rPr lang="es-ES" sz="1000" dirty="0">
                <a:solidFill>
                  <a:schemeClr val="bg1"/>
                </a:solidFill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solidFill>
                  <a:schemeClr val="bg1"/>
                </a:solidFill>
                <a:latin typeface="DM Sans" pitchFamily="2" charset="0"/>
              </a:rPr>
              <a:t>Unreal</a:t>
            </a:r>
            <a:r>
              <a:rPr lang="es-ES" sz="1000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DM Sans" pitchFamily="2" charset="0"/>
              </a:rPr>
              <a:t>Engine</a:t>
            </a:r>
            <a:endParaRPr lang="es-ES" sz="10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4" name="33 Título"/>
          <p:cNvSpPr txBox="1">
            <a:spLocks/>
          </p:cNvSpPr>
          <p:nvPr/>
        </p:nvSpPr>
        <p:spPr>
          <a:xfrm>
            <a:off x="3059832" y="2067694"/>
            <a:ext cx="5040560" cy="12311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b="1" dirty="0">
                <a:solidFill>
                  <a:schemeClr val="bg1"/>
                </a:solidFill>
                <a:latin typeface="DM Sans" pitchFamily="2" charset="0"/>
              </a:rPr>
              <a:t>Sesión 1: Introducción y teoría</a:t>
            </a:r>
          </a:p>
        </p:txBody>
      </p:sp>
      <p:pic>
        <p:nvPicPr>
          <p:cNvPr id="18" name="1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50" y="1275606"/>
            <a:ext cx="2066576" cy="2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86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Integración directa con </a:t>
            </a:r>
            <a:r>
              <a:rPr lang="es-ES" sz="2400" spc="-150" dirty="0" err="1">
                <a:latin typeface="DM Sans" pitchFamily="2" charset="0"/>
              </a:rPr>
              <a:t>Cesium</a:t>
            </a:r>
            <a:r>
              <a:rPr lang="es-ES" sz="2400" spc="-150" dirty="0">
                <a:latin typeface="DM Sans" pitchFamily="2" charset="0"/>
              </a:rPr>
              <a:t> Ion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479143"/>
            <a:ext cx="5016357" cy="2831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Procesa tu proyecto y exporta en formato OBJ, LAS o compatible.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Usa el plugin/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webhook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Ion, o realiza la subida manual desde el panel de tu cuenta en ion.cesium.com.</a:t>
            </a:r>
          </a:p>
          <a:p>
            <a:pPr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Ion convertirá y alojará el modelo como 3D Tiles, listo para integración en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indent="0" rtl="0" fontAlgn="base"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6"/>
              </a:rPr>
              <a:t>https://cesium.com/learn/ion/integrations-learn/integrations-webodm/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A79D1E5-A8D5-4D26-9C7D-6076BC7E26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" t="23177" r="32591"/>
          <a:stretch/>
        </p:blipFill>
        <p:spPr>
          <a:xfrm>
            <a:off x="5816394" y="1479143"/>
            <a:ext cx="2695788" cy="235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19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ircle"/>
          <p:cNvSpPr/>
          <p:nvPr/>
        </p:nvSpPr>
        <p:spPr>
          <a:xfrm>
            <a:off x="3995935" y="-2103325"/>
            <a:ext cx="3413939" cy="3413938"/>
          </a:xfrm>
          <a:prstGeom prst="ellipse">
            <a:avLst/>
          </a:prstGeom>
          <a:noFill/>
          <a:ln w="3175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ln w="3175"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34" name="33 Título"/>
          <p:cNvSpPr>
            <a:spLocks noGrp="1"/>
          </p:cNvSpPr>
          <p:nvPr>
            <p:ph type="title"/>
          </p:nvPr>
        </p:nvSpPr>
        <p:spPr>
          <a:xfrm>
            <a:off x="3059832" y="2067694"/>
            <a:ext cx="4698713" cy="738664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s-ES" sz="2400" b="1" dirty="0">
                <a:latin typeface="DM Sans" pitchFamily="2" charset="0"/>
              </a:rPr>
              <a:t>3.8 Flujo de trabajo básico con </a:t>
            </a:r>
            <a:r>
              <a:rPr lang="es-ES" sz="2400" b="1" dirty="0" err="1">
                <a:latin typeface="DM Sans" pitchFamily="2" charset="0"/>
              </a:rPr>
              <a:t>OpenDroneMap</a:t>
            </a:r>
            <a:r>
              <a:rPr lang="es-ES" sz="2400" b="1" dirty="0">
                <a:latin typeface="DM Sans" pitchFamily="2" charset="0"/>
              </a:rPr>
              <a:t> (</a:t>
            </a:r>
            <a:r>
              <a:rPr lang="es-ES" sz="2400" b="1" dirty="0" err="1">
                <a:latin typeface="DM Sans" pitchFamily="2" charset="0"/>
              </a:rPr>
              <a:t>WebODM</a:t>
            </a:r>
            <a:r>
              <a:rPr lang="es-ES" sz="2400" b="1" dirty="0">
                <a:latin typeface="DM Sans" pitchFamily="2" charset="0"/>
              </a:rPr>
              <a:t>)</a:t>
            </a:r>
            <a:endParaRPr lang="es-ES" sz="2400" dirty="0">
              <a:latin typeface="DM Sans" pitchFamily="2" charset="0"/>
            </a:endParaRPr>
          </a:p>
        </p:txBody>
      </p:sp>
      <p:sp>
        <p:nvSpPr>
          <p:cNvPr id="39" name="P.01"/>
          <p:cNvSpPr txBox="1"/>
          <p:nvPr/>
        </p:nvSpPr>
        <p:spPr>
          <a:xfrm>
            <a:off x="395536" y="390796"/>
            <a:ext cx="3984176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latin typeface="DM Sans" pitchFamily="2" charset="0"/>
              </a:rPr>
              <a:t>twIN</a:t>
            </a:r>
            <a:r>
              <a:rPr lang="es-ES" sz="1000" dirty="0"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latin typeface="DM Sans" pitchFamily="2" charset="0"/>
              </a:rPr>
              <a:t>Unreal</a:t>
            </a:r>
            <a:r>
              <a:rPr lang="es-ES" sz="1000" dirty="0">
                <a:latin typeface="DM Sans" pitchFamily="2" charset="0"/>
              </a:rPr>
              <a:t> </a:t>
            </a:r>
            <a:r>
              <a:rPr lang="es-ES" sz="1000" dirty="0" err="1">
                <a:latin typeface="DM Sans" pitchFamily="2" charset="0"/>
              </a:rPr>
              <a:t>Engine</a:t>
            </a:r>
            <a:endParaRPr sz="1000" dirty="0">
              <a:latin typeface="DM Sans" pitchFamily="2" charset="0"/>
            </a:endParaRPr>
          </a:p>
        </p:txBody>
      </p:sp>
      <p:sp>
        <p:nvSpPr>
          <p:cNvPr id="49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E61D5A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bg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bg1"/>
                </a:solidFill>
                <a:latin typeface="DM Sans" pitchFamily="2" charset="0"/>
              </a:rPr>
              <a:pPr algn="ctr"/>
              <a:t>31</a:t>
            </a:fld>
            <a:endParaRPr lang="es-ES" sz="100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13" name="1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75606"/>
            <a:ext cx="2062590" cy="2333817"/>
          </a:xfrm>
          <a:prstGeom prst="rect">
            <a:avLst/>
          </a:prstGeom>
        </p:spPr>
      </p:pic>
      <p:sp>
        <p:nvSpPr>
          <p:cNvPr id="14" name="Circle"/>
          <p:cNvSpPr/>
          <p:nvPr/>
        </p:nvSpPr>
        <p:spPr>
          <a:xfrm>
            <a:off x="7409874" y="-1239229"/>
            <a:ext cx="3413939" cy="341393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Circle"/>
          <p:cNvSpPr/>
          <p:nvPr/>
        </p:nvSpPr>
        <p:spPr>
          <a:xfrm>
            <a:off x="1187624" y="4299942"/>
            <a:ext cx="3413939" cy="3413938"/>
          </a:xfrm>
          <a:prstGeom prst="ellipse">
            <a:avLst/>
          </a:prstGeom>
          <a:noFill/>
          <a:ln w="3175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ln w="3175"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6735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3.8 Flujo de trabajo básico con </a:t>
            </a:r>
            <a:r>
              <a:rPr lang="es-ES" sz="2400" spc="-150" dirty="0" err="1">
                <a:latin typeface="DM Sans" pitchFamily="2" charset="0"/>
              </a:rPr>
              <a:t>OpenDroneMap</a:t>
            </a:r>
            <a:r>
              <a:rPr lang="es-ES" sz="2400" spc="-150" dirty="0">
                <a:latin typeface="DM Sans" pitchFamily="2" charset="0"/>
              </a:rPr>
              <a:t> (</a:t>
            </a:r>
            <a:r>
              <a:rPr lang="es-ES" sz="2400" spc="-150" dirty="0" err="1">
                <a:latin typeface="DM Sans" pitchFamily="2" charset="0"/>
              </a:rPr>
              <a:t>WebODM</a:t>
            </a:r>
            <a:r>
              <a:rPr lang="es-ES" sz="2400" spc="-150" dirty="0">
                <a:latin typeface="DM Sans" pitchFamily="2" charset="0"/>
              </a:rPr>
              <a:t>)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210847"/>
            <a:ext cx="5016357" cy="2431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 fontAlgn="base"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 Preparar el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dataset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fontAlgn="base">
              <a:spcBef>
                <a:spcPts val="120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Asegúrate de tener fotos tomadas con suficiente traslape (mínimo 70% frontal y 60% lateral).</a:t>
            </a:r>
          </a:p>
          <a:p>
            <a:pPr fontAlgn="base">
              <a:spcBef>
                <a:spcPts val="120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 ideal es que las imágenes contengan metadatos EXIF (GPS, altura,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yaw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/pitch/roll si es posible).</a:t>
            </a:r>
          </a:p>
          <a:p>
            <a:pPr fontAlgn="base">
              <a:spcBef>
                <a:spcPts val="120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 no tienen coordenadas, necesitarás un archivo de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GCPs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Ground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Control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en formato compatible (ej. .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csv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278FFAF6-1866-4A47-A55C-C8C9077E3DBC}"/>
              </a:ext>
            </a:extLst>
          </p:cNvPr>
          <p:cNvSpPr txBox="1"/>
          <p:nvPr/>
        </p:nvSpPr>
        <p:spPr>
          <a:xfrm>
            <a:off x="395536" y="3845530"/>
            <a:ext cx="54107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hlinkClick r:id="rId6"/>
              </a:rPr>
              <a:t>https://opendronemap.org/odm/datasets/</a:t>
            </a:r>
            <a:r>
              <a:rPr lang="es-E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4423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3.8 Flujo de trabajo básico con </a:t>
            </a:r>
            <a:r>
              <a:rPr lang="es-ES" sz="2400" spc="-150" dirty="0" err="1">
                <a:latin typeface="DM Sans" pitchFamily="2" charset="0"/>
              </a:rPr>
              <a:t>OpenDroneMap</a:t>
            </a:r>
            <a:r>
              <a:rPr lang="es-ES" sz="2400" spc="-150" dirty="0">
                <a:latin typeface="DM Sans" pitchFamily="2" charset="0"/>
              </a:rPr>
              <a:t> (</a:t>
            </a:r>
            <a:r>
              <a:rPr lang="es-ES" sz="2400" spc="-150" dirty="0" err="1">
                <a:latin typeface="DM Sans" pitchFamily="2" charset="0"/>
              </a:rPr>
              <a:t>WebODM</a:t>
            </a:r>
            <a:r>
              <a:rPr lang="es-ES" sz="2400" spc="-150" dirty="0">
                <a:latin typeface="DM Sans" pitchFamily="2" charset="0"/>
              </a:rPr>
              <a:t>)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210847"/>
            <a:ext cx="501635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 fontAlgn="base"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Subir el conjunto de imágenes:</a:t>
            </a:r>
          </a:p>
          <a:p>
            <a:pPr fontAlgn="base">
              <a:spcBef>
                <a:spcPts val="120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Accede a la interfaz web de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WebODM.Haz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clic en "New Project" y dale un nombre.</a:t>
            </a:r>
          </a:p>
          <a:p>
            <a:pPr fontAlgn="base">
              <a:spcBef>
                <a:spcPts val="120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Dentro del proyecto, selecciona "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Add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Task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".</a:t>
            </a:r>
          </a:p>
          <a:p>
            <a:pPr fontAlgn="base">
              <a:spcBef>
                <a:spcPts val="120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Sube las imágenes (arrastrar/soltar o seleccionar carpeta).</a:t>
            </a:r>
          </a:p>
          <a:p>
            <a:pPr fontAlgn="base">
              <a:spcBef>
                <a:spcPts val="120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 tienes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GCPs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también puedes subir el archivo correspondiente en este paso.</a:t>
            </a:r>
          </a:p>
        </p:txBody>
      </p:sp>
    </p:spTree>
    <p:extLst>
      <p:ext uri="{BB962C8B-B14F-4D97-AF65-F5344CB8AC3E}">
        <p14:creationId xmlns:p14="http://schemas.microsoft.com/office/powerpoint/2010/main" val="2533772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3.8 Flujo de trabajo básico con </a:t>
            </a:r>
            <a:r>
              <a:rPr lang="es-ES" sz="2400" spc="-150" dirty="0" err="1">
                <a:latin typeface="DM Sans" pitchFamily="2" charset="0"/>
              </a:rPr>
              <a:t>OpenDroneMap</a:t>
            </a:r>
            <a:r>
              <a:rPr lang="es-ES" sz="2400" spc="-150" dirty="0">
                <a:latin typeface="DM Sans" pitchFamily="2" charset="0"/>
              </a:rPr>
              <a:t> (</a:t>
            </a:r>
            <a:r>
              <a:rPr lang="es-ES" sz="2400" spc="-150" dirty="0" err="1">
                <a:latin typeface="DM Sans" pitchFamily="2" charset="0"/>
              </a:rPr>
              <a:t>WebODM</a:t>
            </a:r>
            <a:r>
              <a:rPr lang="es-ES" sz="2400" spc="-150" dirty="0">
                <a:latin typeface="DM Sans" pitchFamily="2" charset="0"/>
              </a:rPr>
              <a:t>)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210847"/>
            <a:ext cx="7046832" cy="26468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 fontAlgn="base"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4. Procesar el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dataset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</a:p>
          <a:p>
            <a:pPr fontAlgn="base">
              <a:spcBef>
                <a:spcPts val="1200"/>
              </a:spcBef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Haz clic en "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Start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Task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".</a:t>
            </a:r>
          </a:p>
          <a:p>
            <a:pPr fontAlgn="base">
              <a:spcBef>
                <a:spcPts val="1200"/>
              </a:spcBef>
            </a:pP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WebODM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ejecutará el pipeline de ODM (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OpenDroneMap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):</a:t>
            </a:r>
          </a:p>
          <a:p>
            <a:pPr lvl="1" fontAlgn="base">
              <a:spcBef>
                <a:spcPts val="1200"/>
              </a:spcBef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Reconstrucción de estructura desde movimiento (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SfM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).</a:t>
            </a:r>
          </a:p>
          <a:p>
            <a:pPr lvl="1" fontAlgn="base">
              <a:spcBef>
                <a:spcPts val="1200"/>
              </a:spcBef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Densificación de nubes de puntos.</a:t>
            </a:r>
          </a:p>
          <a:p>
            <a:pPr lvl="1" fontAlgn="base">
              <a:spcBef>
                <a:spcPts val="1200"/>
              </a:spcBef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Generación de malla texturizada.</a:t>
            </a:r>
          </a:p>
          <a:p>
            <a:pPr lvl="1" fontAlgn="base">
              <a:spcBef>
                <a:spcPts val="1200"/>
              </a:spcBef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Creación de ortofoto y DEM/DSM (si se seleccionaron).</a:t>
            </a:r>
          </a:p>
        </p:txBody>
      </p:sp>
    </p:spTree>
    <p:extLst>
      <p:ext uri="{BB962C8B-B14F-4D97-AF65-F5344CB8AC3E}">
        <p14:creationId xmlns:p14="http://schemas.microsoft.com/office/powerpoint/2010/main" val="86774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3.8 Flujo de trabajo básico con </a:t>
            </a:r>
            <a:r>
              <a:rPr lang="es-ES" sz="2400" spc="-150" dirty="0" err="1">
                <a:latin typeface="DM Sans" pitchFamily="2" charset="0"/>
              </a:rPr>
              <a:t>OpenDroneMap</a:t>
            </a:r>
            <a:r>
              <a:rPr lang="es-ES" sz="2400" spc="-150" dirty="0">
                <a:latin typeface="DM Sans" pitchFamily="2" charset="0"/>
              </a:rPr>
              <a:t> (</a:t>
            </a:r>
            <a:r>
              <a:rPr lang="es-ES" sz="2400" spc="-150" dirty="0" err="1">
                <a:latin typeface="DM Sans" pitchFamily="2" charset="0"/>
              </a:rPr>
              <a:t>WebODM</a:t>
            </a:r>
            <a:r>
              <a:rPr lang="es-ES" sz="2400" spc="-150" dirty="0">
                <a:latin typeface="DM Sans" pitchFamily="2" charset="0"/>
              </a:rPr>
              <a:t>)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250327"/>
            <a:ext cx="7046832" cy="30469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 fontAlgn="base"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5. Revisar y descargar los resultados:</a:t>
            </a:r>
          </a:p>
          <a:p>
            <a:pPr fontAlgn="base">
              <a:spcBef>
                <a:spcPts val="1200"/>
              </a:spcBef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Una vez finalizado, podrás ver:</a:t>
            </a:r>
          </a:p>
          <a:p>
            <a:pPr lvl="1" fontAlgn="base">
              <a:spcBef>
                <a:spcPts val="1200"/>
              </a:spcBef>
            </a:pPr>
            <a:r>
              <a:rPr lang="es-E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Orthoimage</a:t>
            </a: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 (</a:t>
            </a:r>
            <a:r>
              <a:rPr lang="es-E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GeoTIFF</a:t>
            </a: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 lvl="1" fontAlgn="base">
              <a:spcBef>
                <a:spcPts val="1200"/>
              </a:spcBef>
            </a:pP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Point </a:t>
            </a:r>
            <a:r>
              <a:rPr lang="es-E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cloud</a:t>
            </a: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 (.las, .</a:t>
            </a:r>
            <a:r>
              <a:rPr lang="es-E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ply</a:t>
            </a: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, .</a:t>
            </a:r>
            <a:r>
              <a:rPr lang="es-E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laz</a:t>
            </a: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 lvl="1" fontAlgn="base">
              <a:spcBef>
                <a:spcPts val="1200"/>
              </a:spcBef>
            </a:pP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DEM / DSM (</a:t>
            </a:r>
            <a:r>
              <a:rPr lang="es-E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GeoTIFF</a:t>
            </a: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 lvl="1" fontAlgn="base">
              <a:spcBef>
                <a:spcPts val="1200"/>
              </a:spcBef>
            </a:pP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Reportes de calidad</a:t>
            </a:r>
          </a:p>
          <a:p>
            <a:pPr fontAlgn="base">
              <a:spcBef>
                <a:spcPts val="1200"/>
              </a:spcBef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Descarga la ortofoto georreferenciada (.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tif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).</a:t>
            </a:r>
          </a:p>
          <a:p>
            <a:pPr fontAlgn="base">
              <a:spcBef>
                <a:spcPts val="1200"/>
              </a:spcBef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Puedes abrirla en QGIS, ArcGIS o cualquier SIG para verificar la georreferenciación.</a:t>
            </a:r>
          </a:p>
        </p:txBody>
      </p:sp>
    </p:spTree>
    <p:extLst>
      <p:ext uri="{BB962C8B-B14F-4D97-AF65-F5344CB8AC3E}">
        <p14:creationId xmlns:p14="http://schemas.microsoft.com/office/powerpoint/2010/main" val="3638675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3.8 Flujo de trabajo básico con </a:t>
            </a:r>
            <a:r>
              <a:rPr lang="es-ES" sz="2400" spc="-150" dirty="0" err="1">
                <a:latin typeface="DM Sans" pitchFamily="2" charset="0"/>
              </a:rPr>
              <a:t>OpenDroneMap</a:t>
            </a:r>
            <a:r>
              <a:rPr lang="es-ES" sz="2400" spc="-150" dirty="0">
                <a:latin typeface="DM Sans" pitchFamily="2" charset="0"/>
              </a:rPr>
              <a:t> (</a:t>
            </a:r>
            <a:r>
              <a:rPr lang="es-ES" sz="2400" spc="-150" dirty="0" err="1">
                <a:latin typeface="DM Sans" pitchFamily="2" charset="0"/>
              </a:rPr>
              <a:t>WebODM</a:t>
            </a:r>
            <a:r>
              <a:rPr lang="es-ES" sz="2400" spc="-150" dirty="0">
                <a:latin typeface="DM Sans" pitchFamily="2" charset="0"/>
              </a:rPr>
              <a:t>)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127216"/>
            <a:ext cx="704683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 fontAlgn="base"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Brighton Beach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BD6F3E-F44D-4AFA-9497-4BDC3785D8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57927"/>
            <a:ext cx="4867590" cy="292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06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E61D5A"/>
            </a:gs>
            <a:gs pos="100000">
              <a:srgbClr val="2FC8E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ircle"/>
          <p:cNvSpPr/>
          <p:nvPr/>
        </p:nvSpPr>
        <p:spPr>
          <a:xfrm>
            <a:off x="7164288" y="-1354230"/>
            <a:ext cx="3413939" cy="3413938"/>
          </a:xfrm>
          <a:prstGeom prst="ellipse">
            <a:avLst/>
          </a:prstGeom>
          <a:solidFill>
            <a:srgbClr val="93EAFF">
              <a:alpha val="50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93EA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tx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tx1"/>
                </a:solidFill>
                <a:latin typeface="DM Sans" pitchFamily="2" charset="0"/>
              </a:rPr>
              <a:pPr algn="ctr"/>
              <a:t>37</a:t>
            </a:fld>
            <a:endParaRPr lang="es-ES" sz="1000">
              <a:solidFill>
                <a:schemeClr val="tx1"/>
              </a:solidFill>
              <a:latin typeface="DM Sans" pitchFamily="2" charset="0"/>
            </a:endParaRPr>
          </a:p>
        </p:txBody>
      </p:sp>
      <p:sp>
        <p:nvSpPr>
          <p:cNvPr id="8" name="P.01"/>
          <p:cNvSpPr txBox="1"/>
          <p:nvPr/>
        </p:nvSpPr>
        <p:spPr>
          <a:xfrm>
            <a:off x="395536" y="390796"/>
            <a:ext cx="3984176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solidFill>
                  <a:schemeClr val="bg1"/>
                </a:solidFill>
                <a:latin typeface="DM Sans" pitchFamily="2" charset="0"/>
              </a:rPr>
              <a:t>twIN</a:t>
            </a:r>
            <a:r>
              <a:rPr lang="es-ES" sz="1000" dirty="0">
                <a:solidFill>
                  <a:schemeClr val="bg1"/>
                </a:solidFill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solidFill>
                  <a:schemeClr val="bg1"/>
                </a:solidFill>
                <a:latin typeface="DM Sans" pitchFamily="2" charset="0"/>
              </a:rPr>
              <a:t>Unreal</a:t>
            </a:r>
            <a:r>
              <a:rPr lang="es-ES" sz="1000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DM Sans" pitchFamily="2" charset="0"/>
              </a:rPr>
              <a:t>Engine</a:t>
            </a:r>
            <a:endParaRPr sz="10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4" name="33 Título"/>
          <p:cNvSpPr txBox="1">
            <a:spLocks/>
          </p:cNvSpPr>
          <p:nvPr/>
        </p:nvSpPr>
        <p:spPr>
          <a:xfrm>
            <a:off x="3059832" y="2067694"/>
            <a:ext cx="5040560" cy="11079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Parte 4</a:t>
            </a:r>
          </a:p>
          <a:p>
            <a:pPr algn="l"/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Integración de datos en tiempo real con </a:t>
            </a:r>
            <a:r>
              <a:rPr lang="es-ES" sz="2400" b="1" dirty="0" err="1">
                <a:solidFill>
                  <a:schemeClr val="bg1"/>
                </a:solidFill>
                <a:latin typeface="DM Sans" pitchFamily="2" charset="0"/>
              </a:rPr>
              <a:t>Blueprints</a:t>
            </a:r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 y modelos dinámicos</a:t>
            </a:r>
            <a:endParaRPr lang="es-ES" sz="2400" dirty="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18" name="1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50" y="1275606"/>
            <a:ext cx="2066576" cy="2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79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9B315B9-4691-4627-9759-C97218D909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347" y="1706743"/>
            <a:ext cx="4761653" cy="2029653"/>
          </a:xfrm>
          <a:prstGeom prst="rect">
            <a:avLst/>
          </a:prstGeom>
        </p:spPr>
      </p:pic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4.2 </a:t>
            </a:r>
            <a:r>
              <a:rPr lang="es-ES" sz="2400" spc="-150" dirty="0" err="1">
                <a:latin typeface="DM Sans" pitchFamily="2" charset="0"/>
              </a:rPr>
              <a:t>Blueprints</a:t>
            </a:r>
            <a:r>
              <a:rPr lang="es-ES" sz="2400" spc="-150" dirty="0">
                <a:latin typeface="DM Sans" pitchFamily="2" charset="0"/>
              </a:rPr>
              <a:t>: lógica visual en </a:t>
            </a:r>
            <a:r>
              <a:rPr lang="es-ES" sz="2400" spc="-150" dirty="0" err="1">
                <a:latin typeface="DM Sans" pitchFamily="2" charset="0"/>
              </a:rPr>
              <a:t>Unreal</a:t>
            </a:r>
            <a:r>
              <a:rPr lang="es-ES" sz="2400" spc="-150" dirty="0">
                <a:latin typeface="DM Sans" pitchFamily="2" charset="0"/>
              </a:rPr>
              <a:t> para interacción dinámica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706743"/>
            <a:ext cx="3031771" cy="15081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¿Qué son </a:t>
            </a:r>
            <a:r>
              <a:rPr lang="es-ES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Blueprints</a:t>
            </a: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b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Son el sistema de programación visual de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permiten definir comportamientos complejos, lógica de eventos, animaciones y manipulación de datos sin escribir código tradicional.</a:t>
            </a:r>
            <a:endParaRPr lang="es-ES" sz="5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418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9B315B9-4691-4627-9759-C97218D909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347" y="1706743"/>
            <a:ext cx="4761653" cy="2029653"/>
          </a:xfrm>
          <a:prstGeom prst="rect">
            <a:avLst/>
          </a:prstGeom>
        </p:spPr>
      </p:pic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4.2 </a:t>
            </a:r>
            <a:r>
              <a:rPr lang="es-ES" sz="2400" spc="-150" dirty="0" err="1">
                <a:latin typeface="DM Sans" pitchFamily="2" charset="0"/>
              </a:rPr>
              <a:t>Blueprints</a:t>
            </a:r>
            <a:r>
              <a:rPr lang="es-ES" sz="2400" spc="-150" dirty="0">
                <a:latin typeface="DM Sans" pitchFamily="2" charset="0"/>
              </a:rPr>
              <a:t>: lógica visual en </a:t>
            </a:r>
            <a:r>
              <a:rPr lang="es-ES" sz="2400" spc="-150" dirty="0" err="1">
                <a:latin typeface="DM Sans" pitchFamily="2" charset="0"/>
              </a:rPr>
              <a:t>Unreal</a:t>
            </a:r>
            <a:r>
              <a:rPr lang="es-ES" sz="2400" spc="-150" dirty="0">
                <a:latin typeface="DM Sans" pitchFamily="2" charset="0"/>
              </a:rPr>
              <a:t> para interacción dinámica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706743"/>
            <a:ext cx="3268837" cy="2169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Estructura básica:</a:t>
            </a:r>
            <a:endParaRPr lang="es-E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Grafos de nodos que representan acciones y condiciones.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Eventos como “Begin Play” (inicio), “</a:t>
            </a:r>
            <a:r>
              <a:rPr lang="es-E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Tick</a:t>
            </a:r>
            <a:r>
              <a:rPr lang="es-E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 (cada </a:t>
            </a:r>
            <a:r>
              <a:rPr lang="es-E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frame</a:t>
            </a:r>
            <a:r>
              <a:rPr lang="es-E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), y respuestas a entradas o modificaciones de variables.</a:t>
            </a:r>
            <a:endParaRPr lang="es-E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indent="-285750" fontAlgn="base">
              <a:spcBef>
                <a:spcPts val="0"/>
              </a:spcBef>
              <a:spcAft>
                <a:spcPts val="1200"/>
              </a:spcAft>
            </a:pPr>
            <a:r>
              <a:rPr lang="es-E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Integración con actores:</a:t>
            </a:r>
            <a:br>
              <a:rPr lang="es-E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s-E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Cualquier objeto de la escena (actor) puede tener </a:t>
            </a:r>
            <a:r>
              <a:rPr lang="es-E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Blueprints</a:t>
            </a:r>
            <a:r>
              <a:rPr lang="es-E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asociados que gestionan su comportamiento en respuesta a datos recibidos.</a:t>
            </a:r>
          </a:p>
        </p:txBody>
      </p:sp>
    </p:spTree>
    <p:extLst>
      <p:ext uri="{BB962C8B-B14F-4D97-AF65-F5344CB8AC3E}">
        <p14:creationId xmlns:p14="http://schemas.microsoft.com/office/powerpoint/2010/main" val="1906971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EF173664-5316-42D0-BAD8-20A4E9F34EC6}"/>
              </a:ext>
            </a:extLst>
          </p:cNvPr>
          <p:cNvSpPr txBox="1"/>
          <p:nvPr/>
        </p:nvSpPr>
        <p:spPr>
          <a:xfrm>
            <a:off x="395536" y="411510"/>
            <a:ext cx="33244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spc="-150" err="1">
                <a:latin typeface="DM Sans" pitchFamily="2" charset="0"/>
              </a:rPr>
              <a:t>índice</a:t>
            </a:r>
            <a:endParaRPr lang="en-US" sz="2400" spc="-150">
              <a:latin typeface="DM Sans" pitchFamily="2" charset="0"/>
            </a:endParaRP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6BC52C74-0555-4867-8A0D-F1B66E555B34}"/>
              </a:ext>
            </a:extLst>
          </p:cNvPr>
          <p:cNvSpPr txBox="1"/>
          <p:nvPr/>
        </p:nvSpPr>
        <p:spPr>
          <a:xfrm>
            <a:off x="395536" y="1858609"/>
            <a:ext cx="147160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Introducción</a:t>
            </a:r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 a Unreal Engine</a:t>
            </a:r>
          </a:p>
        </p:txBody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56F89837-1867-4F75-B8C1-BF9D798423E0}"/>
              </a:ext>
            </a:extLst>
          </p:cNvPr>
          <p:cNvSpPr txBox="1"/>
          <p:nvPr/>
        </p:nvSpPr>
        <p:spPr>
          <a:xfrm>
            <a:off x="395536" y="1419622"/>
            <a:ext cx="680600" cy="318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>
                <a:solidFill>
                  <a:srgbClr val="E61D5A"/>
                </a:solidFill>
                <a:latin typeface="DM Sans Medium" pitchFamily="2" charset="0"/>
              </a:rPr>
              <a:t>01</a:t>
            </a:r>
          </a:p>
        </p:txBody>
      </p:sp>
      <p:sp>
        <p:nvSpPr>
          <p:cNvPr id="43" name="TextBox 24">
            <a:extLst>
              <a:ext uri="{FF2B5EF4-FFF2-40B4-BE49-F238E27FC236}">
                <a16:creationId xmlns:a16="http://schemas.microsoft.com/office/drawing/2014/main" id="{6BC52C74-0555-4867-8A0D-F1B66E555B34}"/>
              </a:ext>
            </a:extLst>
          </p:cNvPr>
          <p:cNvSpPr txBox="1"/>
          <p:nvPr/>
        </p:nvSpPr>
        <p:spPr>
          <a:xfrm>
            <a:off x="3487231" y="1858609"/>
            <a:ext cx="147160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Cesium for Unreal</a:t>
            </a:r>
          </a:p>
        </p:txBody>
      </p:sp>
      <p:sp>
        <p:nvSpPr>
          <p:cNvPr id="45" name="TextBox 28">
            <a:extLst>
              <a:ext uri="{FF2B5EF4-FFF2-40B4-BE49-F238E27FC236}">
                <a16:creationId xmlns:a16="http://schemas.microsoft.com/office/drawing/2014/main" id="{56F89837-1867-4F75-B8C1-BF9D798423E0}"/>
              </a:ext>
            </a:extLst>
          </p:cNvPr>
          <p:cNvSpPr txBox="1"/>
          <p:nvPr/>
        </p:nvSpPr>
        <p:spPr>
          <a:xfrm>
            <a:off x="3487231" y="1419622"/>
            <a:ext cx="680600" cy="318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>
                <a:solidFill>
                  <a:srgbClr val="E61D5A"/>
                </a:solidFill>
                <a:latin typeface="DM Sans Medium" pitchFamily="2" charset="0"/>
              </a:rPr>
              <a:t>02</a:t>
            </a:r>
          </a:p>
        </p:txBody>
      </p:sp>
      <p:sp>
        <p:nvSpPr>
          <p:cNvPr id="55" name="TextBox 24">
            <a:extLst>
              <a:ext uri="{FF2B5EF4-FFF2-40B4-BE49-F238E27FC236}">
                <a16:creationId xmlns:a16="http://schemas.microsoft.com/office/drawing/2014/main" id="{6BC52C74-0555-4867-8A0D-F1B66E555B34}"/>
              </a:ext>
            </a:extLst>
          </p:cNvPr>
          <p:cNvSpPr txBox="1"/>
          <p:nvPr/>
        </p:nvSpPr>
        <p:spPr>
          <a:xfrm>
            <a:off x="5322517" y="1858609"/>
            <a:ext cx="147160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Fotogrametría</a:t>
            </a:r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 con drones y Cesium ion</a:t>
            </a:r>
          </a:p>
        </p:txBody>
      </p:sp>
      <p:sp>
        <p:nvSpPr>
          <p:cNvPr id="57" name="TextBox 28">
            <a:extLst>
              <a:ext uri="{FF2B5EF4-FFF2-40B4-BE49-F238E27FC236}">
                <a16:creationId xmlns:a16="http://schemas.microsoft.com/office/drawing/2014/main" id="{56F89837-1867-4F75-B8C1-BF9D798423E0}"/>
              </a:ext>
            </a:extLst>
          </p:cNvPr>
          <p:cNvSpPr txBox="1"/>
          <p:nvPr/>
        </p:nvSpPr>
        <p:spPr>
          <a:xfrm>
            <a:off x="5322517" y="1419622"/>
            <a:ext cx="680600" cy="318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>
                <a:solidFill>
                  <a:srgbClr val="E61D5A"/>
                </a:solidFill>
                <a:latin typeface="DM Sans Medium" pitchFamily="2" charset="0"/>
              </a:rPr>
              <a:t>03</a:t>
            </a:r>
          </a:p>
        </p:txBody>
      </p:sp>
      <p:sp>
        <p:nvSpPr>
          <p:cNvPr id="58" name="TextBox 24">
            <a:extLst>
              <a:ext uri="{FF2B5EF4-FFF2-40B4-BE49-F238E27FC236}">
                <a16:creationId xmlns:a16="http://schemas.microsoft.com/office/drawing/2014/main" id="{6BC52C74-0555-4867-8A0D-F1B66E555B34}"/>
              </a:ext>
            </a:extLst>
          </p:cNvPr>
          <p:cNvSpPr txBox="1"/>
          <p:nvPr/>
        </p:nvSpPr>
        <p:spPr>
          <a:xfrm>
            <a:off x="7164288" y="1858609"/>
            <a:ext cx="147160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>
                <a:solidFill>
                  <a:srgbClr val="2B292C"/>
                </a:solidFill>
                <a:latin typeface="DM Sans" pitchFamily="2" charset="0"/>
              </a:rPr>
              <a:t>Lorem Ipsum dolor</a:t>
            </a:r>
          </a:p>
          <a:p>
            <a:r>
              <a:rPr lang="en-US" sz="1000" b="1">
                <a:solidFill>
                  <a:srgbClr val="2B292C"/>
                </a:solidFill>
                <a:latin typeface="DM Sans" pitchFamily="2" charset="0"/>
              </a:rPr>
              <a:t>sit </a:t>
            </a:r>
            <a:r>
              <a:rPr lang="en-US" sz="1000" b="1" err="1">
                <a:solidFill>
                  <a:srgbClr val="2B292C"/>
                </a:solidFill>
                <a:latin typeface="DM Sans" pitchFamily="2" charset="0"/>
              </a:rPr>
              <a:t>consecturum</a:t>
            </a:r>
            <a:endParaRPr lang="en-US" sz="1000" b="1">
              <a:solidFill>
                <a:srgbClr val="2B292C"/>
              </a:solidFill>
              <a:latin typeface="DM Sans" pitchFamily="2" charset="0"/>
            </a:endParaRPr>
          </a:p>
        </p:txBody>
      </p:sp>
      <p:sp>
        <p:nvSpPr>
          <p:cNvPr id="60" name="TextBox 28">
            <a:extLst>
              <a:ext uri="{FF2B5EF4-FFF2-40B4-BE49-F238E27FC236}">
                <a16:creationId xmlns:a16="http://schemas.microsoft.com/office/drawing/2014/main" id="{56F89837-1867-4F75-B8C1-BF9D798423E0}"/>
              </a:ext>
            </a:extLst>
          </p:cNvPr>
          <p:cNvSpPr txBox="1"/>
          <p:nvPr/>
        </p:nvSpPr>
        <p:spPr>
          <a:xfrm>
            <a:off x="7164288" y="1419622"/>
            <a:ext cx="680600" cy="318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>
                <a:solidFill>
                  <a:srgbClr val="E61D5A"/>
                </a:solidFill>
                <a:latin typeface="DM Sans Medium" pitchFamily="2" charset="0"/>
              </a:rPr>
              <a:t>04</a:t>
            </a:r>
          </a:p>
        </p:txBody>
      </p:sp>
      <p:sp>
        <p:nvSpPr>
          <p:cNvPr id="61" name="TextBox 24">
            <a:extLst>
              <a:ext uri="{FF2B5EF4-FFF2-40B4-BE49-F238E27FC236}">
                <a16:creationId xmlns:a16="http://schemas.microsoft.com/office/drawing/2014/main" id="{6BC52C74-0555-4867-8A0D-F1B66E555B34}"/>
              </a:ext>
            </a:extLst>
          </p:cNvPr>
          <p:cNvSpPr txBox="1"/>
          <p:nvPr/>
        </p:nvSpPr>
        <p:spPr>
          <a:xfrm>
            <a:off x="3487231" y="3356669"/>
            <a:ext cx="147160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Integración</a:t>
            </a:r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 de </a:t>
            </a:r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datos</a:t>
            </a:r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 </a:t>
            </a:r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en</a:t>
            </a:r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 </a:t>
            </a:r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tiempo</a:t>
            </a:r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 real con blueprints</a:t>
            </a:r>
          </a:p>
        </p:txBody>
      </p:sp>
      <p:sp>
        <p:nvSpPr>
          <p:cNvPr id="63" name="TextBox 28">
            <a:extLst>
              <a:ext uri="{FF2B5EF4-FFF2-40B4-BE49-F238E27FC236}">
                <a16:creationId xmlns:a16="http://schemas.microsoft.com/office/drawing/2014/main" id="{56F89837-1867-4F75-B8C1-BF9D798423E0}"/>
              </a:ext>
            </a:extLst>
          </p:cNvPr>
          <p:cNvSpPr txBox="1"/>
          <p:nvPr/>
        </p:nvSpPr>
        <p:spPr>
          <a:xfrm>
            <a:off x="3487231" y="2917682"/>
            <a:ext cx="680600" cy="318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>
                <a:solidFill>
                  <a:srgbClr val="E61D5A"/>
                </a:solidFill>
                <a:latin typeface="DM Sans Medium" pitchFamily="2" charset="0"/>
              </a:rPr>
              <a:t>05</a:t>
            </a:r>
          </a:p>
        </p:txBody>
      </p:sp>
      <p:sp>
        <p:nvSpPr>
          <p:cNvPr id="64" name="TextBox 24">
            <a:extLst>
              <a:ext uri="{FF2B5EF4-FFF2-40B4-BE49-F238E27FC236}">
                <a16:creationId xmlns:a16="http://schemas.microsoft.com/office/drawing/2014/main" id="{6BC52C74-0555-4867-8A0D-F1B66E555B34}"/>
              </a:ext>
            </a:extLst>
          </p:cNvPr>
          <p:cNvSpPr txBox="1"/>
          <p:nvPr/>
        </p:nvSpPr>
        <p:spPr>
          <a:xfrm>
            <a:off x="5322517" y="3356669"/>
            <a:ext cx="147160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Mundos</a:t>
            </a:r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 </a:t>
            </a:r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interactivos</a:t>
            </a:r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 con </a:t>
            </a:r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realidad</a:t>
            </a:r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 virtual</a:t>
            </a:r>
          </a:p>
        </p:txBody>
      </p:sp>
      <p:sp>
        <p:nvSpPr>
          <p:cNvPr id="66" name="TextBox 28">
            <a:extLst>
              <a:ext uri="{FF2B5EF4-FFF2-40B4-BE49-F238E27FC236}">
                <a16:creationId xmlns:a16="http://schemas.microsoft.com/office/drawing/2014/main" id="{56F89837-1867-4F75-B8C1-BF9D798423E0}"/>
              </a:ext>
            </a:extLst>
          </p:cNvPr>
          <p:cNvSpPr txBox="1"/>
          <p:nvPr/>
        </p:nvSpPr>
        <p:spPr>
          <a:xfrm>
            <a:off x="5322517" y="2917682"/>
            <a:ext cx="680600" cy="318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>
                <a:solidFill>
                  <a:srgbClr val="E61D5A"/>
                </a:solidFill>
                <a:latin typeface="DM Sans Medium" pitchFamily="2" charset="0"/>
              </a:rPr>
              <a:t>06</a:t>
            </a:r>
          </a:p>
        </p:txBody>
      </p:sp>
      <p:sp>
        <p:nvSpPr>
          <p:cNvPr id="67" name="TextBox 24">
            <a:extLst>
              <a:ext uri="{FF2B5EF4-FFF2-40B4-BE49-F238E27FC236}">
                <a16:creationId xmlns:a16="http://schemas.microsoft.com/office/drawing/2014/main" id="{6BC52C74-0555-4867-8A0D-F1B66E555B34}"/>
              </a:ext>
            </a:extLst>
          </p:cNvPr>
          <p:cNvSpPr txBox="1"/>
          <p:nvPr/>
        </p:nvSpPr>
        <p:spPr>
          <a:xfrm>
            <a:off x="7164288" y="3356669"/>
            <a:ext cx="147160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Sesiones</a:t>
            </a:r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 </a:t>
            </a:r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prácticas</a:t>
            </a:r>
            <a:endParaRPr lang="en-US" sz="1000" b="1" dirty="0">
              <a:solidFill>
                <a:srgbClr val="2B292C"/>
              </a:solidFill>
              <a:latin typeface="DM Sans" pitchFamily="2" charset="0"/>
            </a:endParaRPr>
          </a:p>
        </p:txBody>
      </p:sp>
      <p:sp>
        <p:nvSpPr>
          <p:cNvPr id="69" name="TextBox 28">
            <a:extLst>
              <a:ext uri="{FF2B5EF4-FFF2-40B4-BE49-F238E27FC236}">
                <a16:creationId xmlns:a16="http://schemas.microsoft.com/office/drawing/2014/main" id="{56F89837-1867-4F75-B8C1-BF9D798423E0}"/>
              </a:ext>
            </a:extLst>
          </p:cNvPr>
          <p:cNvSpPr txBox="1"/>
          <p:nvPr/>
        </p:nvSpPr>
        <p:spPr>
          <a:xfrm>
            <a:off x="7164288" y="2917682"/>
            <a:ext cx="680600" cy="318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>
                <a:solidFill>
                  <a:srgbClr val="E61D5A"/>
                </a:solidFill>
                <a:latin typeface="DM Sans Medium" pitchFamily="2" charset="0"/>
              </a:rPr>
              <a:t>07</a:t>
            </a:r>
          </a:p>
        </p:txBody>
      </p:sp>
      <p:sp>
        <p:nvSpPr>
          <p:cNvPr id="70" name="Circle"/>
          <p:cNvSpPr/>
          <p:nvPr/>
        </p:nvSpPr>
        <p:spPr>
          <a:xfrm>
            <a:off x="-835569" y="3315587"/>
            <a:ext cx="3413939" cy="3413938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79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4.3 Arquitectura para integración de datos en tiempo real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6966774" cy="30469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Obtener los datos externos</a:t>
            </a:r>
            <a:endParaRPr lang="es-E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Fuentes: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APIs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REST (HTTP),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WebSockets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para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streams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archivos locales, bases de datos o sensores directos.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Lectura de datos en </a:t>
            </a:r>
            <a:r>
              <a:rPr lang="es-ES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Plugins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oficiales o de terceros, nodos nativos (“HTTP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Request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”, “JSON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Parse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”) o código C++ personalizado.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Procesamiento y mapeo</a:t>
            </a:r>
            <a:endParaRPr lang="es-E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Convertir y asociar datos recibidos a variables de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Blueprints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Ejemplo: actualizar la posición de vehículos virtuales según coordenadas recibidas de una API.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Visualización dinámica</a:t>
            </a:r>
            <a:endParaRPr lang="es-E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Cambiar propiedades de los actores en escena: posición, escala, color, visibilidad, etc.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Generar nuevos objetos o actualizar ya existentes.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endParaRPr lang="es-E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6965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ircle"/>
          <p:cNvSpPr/>
          <p:nvPr/>
        </p:nvSpPr>
        <p:spPr>
          <a:xfrm>
            <a:off x="1120879" y="2355726"/>
            <a:ext cx="3413939" cy="3413938"/>
          </a:xfrm>
          <a:prstGeom prst="ellipse">
            <a:avLst/>
          </a:prstGeom>
          <a:solidFill>
            <a:srgbClr val="93EAFF">
              <a:alpha val="50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3 Elipse"/>
          <p:cNvSpPr/>
          <p:nvPr/>
        </p:nvSpPr>
        <p:spPr>
          <a:xfrm>
            <a:off x="444600" y="2263727"/>
            <a:ext cx="1850985" cy="1850985"/>
          </a:xfrm>
          <a:prstGeom prst="ellipse">
            <a:avLst/>
          </a:prstGeom>
          <a:solidFill>
            <a:srgbClr val="E61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P.01"/>
          <p:cNvSpPr txBox="1"/>
          <p:nvPr/>
        </p:nvSpPr>
        <p:spPr>
          <a:xfrm>
            <a:off x="395535" y="390796"/>
            <a:ext cx="3478811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latin typeface="DM Sans" pitchFamily="2" charset="0"/>
              </a:rPr>
              <a:t>twIN</a:t>
            </a:r>
            <a:r>
              <a:rPr lang="es-ES" sz="1000" dirty="0"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latin typeface="DM Sans" pitchFamily="2" charset="0"/>
              </a:rPr>
              <a:t>Unreal</a:t>
            </a:r>
            <a:r>
              <a:rPr lang="es-ES" sz="1000" dirty="0">
                <a:latin typeface="DM Sans" pitchFamily="2" charset="0"/>
              </a:rPr>
              <a:t> </a:t>
            </a:r>
            <a:r>
              <a:rPr lang="es-ES" sz="1000" dirty="0" err="1">
                <a:latin typeface="DM Sans" pitchFamily="2" charset="0"/>
              </a:rPr>
              <a:t>Engine</a:t>
            </a:r>
            <a:endParaRPr lang="es-ES" sz="1000" dirty="0">
              <a:latin typeface="DM Sans" pitchFamily="2" charset="0"/>
            </a:endParaRPr>
          </a:p>
        </p:txBody>
      </p:sp>
      <p:sp>
        <p:nvSpPr>
          <p:cNvPr id="49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E61D5A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bg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bg1"/>
                </a:solidFill>
                <a:latin typeface="DM Sans" pitchFamily="2" charset="0"/>
              </a:rPr>
              <a:pPr algn="ctr"/>
              <a:t>41</a:t>
            </a:fld>
            <a:endParaRPr lang="es-ES" sz="100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4" name="36 Marcador de contenido"/>
          <p:cNvSpPr txBox="1">
            <a:spLocks/>
          </p:cNvSpPr>
          <p:nvPr/>
        </p:nvSpPr>
        <p:spPr>
          <a:xfrm>
            <a:off x="6756644" y="1590815"/>
            <a:ext cx="2056854" cy="27853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Realizar una petición HTTP periódica para obtener la localización de vehículos (tipo </a:t>
            </a:r>
            <a:r>
              <a:rPr lang="es-ES" sz="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GeoJSON</a:t>
            </a:r>
            <a:r>
              <a:rPr lang="es-ES" sz="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 CSV).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Parsear</a:t>
            </a:r>
            <a:r>
              <a:rPr lang="es-ES" sz="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el JSON y extraer información relevante (ID, latitud, longitud, estado).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Convertir las coordenadas al sistema de </a:t>
            </a:r>
            <a:r>
              <a:rPr lang="es-ES" sz="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(normalmente transformando </a:t>
            </a:r>
            <a:r>
              <a:rPr lang="es-ES" sz="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lat</a:t>
            </a:r>
            <a:r>
              <a:rPr lang="es-ES" sz="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s-ES" sz="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long</a:t>
            </a:r>
            <a:r>
              <a:rPr lang="es-ES" sz="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X/Y/Z en el globo </a:t>
            </a:r>
            <a:r>
              <a:rPr lang="es-ES" sz="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Crear o mover actores que representen los vehículos, mostrando su estado en tiempo real.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s-ES" sz="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Usar </a:t>
            </a:r>
            <a:r>
              <a:rPr lang="es-ES" sz="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Blueprints</a:t>
            </a:r>
            <a:r>
              <a:rPr lang="es-ES" sz="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para animar la actualización y responder a eventos (aparición, desaparición, cambios de color según estado).</a:t>
            </a:r>
          </a:p>
        </p:txBody>
      </p:sp>
      <p:sp>
        <p:nvSpPr>
          <p:cNvPr id="18" name="36 Marcador de contenido"/>
          <p:cNvSpPr txBox="1">
            <a:spLocks/>
          </p:cNvSpPr>
          <p:nvPr/>
        </p:nvSpPr>
        <p:spPr>
          <a:xfrm>
            <a:off x="433810" y="784147"/>
            <a:ext cx="2664296" cy="78790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600" b="1" dirty="0">
                <a:latin typeface="DM Sans" pitchFamily="2" charset="0"/>
              </a:rPr>
              <a:t>4.4 Ejemplo práctico: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600" dirty="0">
                <a:latin typeface="DM Sans" pitchFamily="2" charset="0"/>
              </a:rPr>
              <a:t>Visualización de un flujo de datos</a:t>
            </a:r>
          </a:p>
        </p:txBody>
      </p:sp>
      <p:sp>
        <p:nvSpPr>
          <p:cNvPr id="41" name="36 Marcador de contenido"/>
          <p:cNvSpPr txBox="1">
            <a:spLocks/>
          </p:cNvSpPr>
          <p:nvPr/>
        </p:nvSpPr>
        <p:spPr>
          <a:xfrm>
            <a:off x="451471" y="2638130"/>
            <a:ext cx="1837243" cy="1102179"/>
          </a:xfrm>
          <a:prstGeom prst="rect">
            <a:avLst/>
          </a:prstGeom>
        </p:spPr>
        <p:txBody>
          <a:bodyPr vert="horz" wrap="square" lIns="180000" tIns="180000" rIns="180000" bIns="180000" rtlCol="0"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1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Caso:</a:t>
            </a:r>
            <a:r>
              <a:rPr lang="es-ES" sz="12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Visualización de vehículos en tiempo real usando datos de una API</a:t>
            </a:r>
            <a:endParaRPr lang="es-ES" sz="600" dirty="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32546C5-C207-424F-B118-C7CBCEFCB7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4" t="11704" r="26384" b="5077"/>
          <a:stretch/>
        </p:blipFill>
        <p:spPr>
          <a:xfrm>
            <a:off x="3268198" y="682332"/>
            <a:ext cx="3248967" cy="410684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009E92DF-A264-4CDF-AEFB-664D562C3017}"/>
              </a:ext>
            </a:extLst>
          </p:cNvPr>
          <p:cNvSpPr txBox="1"/>
          <p:nvPr/>
        </p:nvSpPr>
        <p:spPr>
          <a:xfrm>
            <a:off x="348997" y="162845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>
                <a:hlinkClick r:id="rId4"/>
              </a:rPr>
              <a:t>https://opensky-network.org/</a:t>
            </a:r>
            <a:r>
              <a:rPr lang="es-E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45743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4.4 Otro ejemplo ilustrativo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6966774" cy="28007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Supón que quieres monitorizar el tráfico de autobuses urbanos en tiempo real. Usas una API pública del Ayuntamiento/Mancomunidad, recibes las posiciones y estados de los autobuses cada 10 segundos y, mediante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Blueprints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mueves y actualizas pequeños modelos 3D representando cada autobús sobre el mapa real en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mostrando su ruta, número, estado y color.</a:t>
            </a: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</a:t>
            </a: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gunas fuentes de datos abiertos de Navarra: </a:t>
            </a:r>
            <a:r>
              <a:rPr lang="es-ES" sz="1200" dirty="0">
                <a:effectLst/>
                <a:hlinkClick r:id="rId6"/>
              </a:rPr>
              <a:t>https://datosabiertos.navarra.es/es/organization/</a:t>
            </a: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s-ES" sz="120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endParaRPr lang="es-E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308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E61D5A"/>
            </a:gs>
            <a:gs pos="100000">
              <a:srgbClr val="2FC8E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ircle"/>
          <p:cNvSpPr/>
          <p:nvPr/>
        </p:nvSpPr>
        <p:spPr>
          <a:xfrm>
            <a:off x="7164288" y="-1354230"/>
            <a:ext cx="3413939" cy="3413938"/>
          </a:xfrm>
          <a:prstGeom prst="ellipse">
            <a:avLst/>
          </a:prstGeom>
          <a:solidFill>
            <a:srgbClr val="93EAFF">
              <a:alpha val="50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93EA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tx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tx1"/>
                </a:solidFill>
                <a:latin typeface="DM Sans" pitchFamily="2" charset="0"/>
              </a:rPr>
              <a:pPr algn="ctr"/>
              <a:t>43</a:t>
            </a:fld>
            <a:endParaRPr lang="es-ES" sz="1000">
              <a:solidFill>
                <a:schemeClr val="tx1"/>
              </a:solidFill>
              <a:latin typeface="DM Sans" pitchFamily="2" charset="0"/>
            </a:endParaRPr>
          </a:p>
        </p:txBody>
      </p:sp>
      <p:sp>
        <p:nvSpPr>
          <p:cNvPr id="8" name="P.01"/>
          <p:cNvSpPr txBox="1"/>
          <p:nvPr/>
        </p:nvSpPr>
        <p:spPr>
          <a:xfrm>
            <a:off x="395536" y="390796"/>
            <a:ext cx="3984176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solidFill>
                  <a:schemeClr val="bg1"/>
                </a:solidFill>
                <a:latin typeface="DM Sans" pitchFamily="2" charset="0"/>
              </a:rPr>
              <a:t>twIN</a:t>
            </a:r>
            <a:r>
              <a:rPr lang="es-ES" sz="1000" dirty="0">
                <a:solidFill>
                  <a:schemeClr val="bg1"/>
                </a:solidFill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solidFill>
                  <a:schemeClr val="bg1"/>
                </a:solidFill>
                <a:latin typeface="DM Sans" pitchFamily="2" charset="0"/>
              </a:rPr>
              <a:t>Unreal</a:t>
            </a:r>
            <a:r>
              <a:rPr lang="es-ES" sz="1000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DM Sans" pitchFamily="2" charset="0"/>
              </a:rPr>
              <a:t>Engine</a:t>
            </a:r>
            <a:endParaRPr sz="10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4" name="33 Título"/>
          <p:cNvSpPr txBox="1">
            <a:spLocks/>
          </p:cNvSpPr>
          <p:nvPr/>
        </p:nvSpPr>
        <p:spPr>
          <a:xfrm>
            <a:off x="3059832" y="2067694"/>
            <a:ext cx="5040560" cy="11079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Parte 5</a:t>
            </a:r>
          </a:p>
          <a:p>
            <a:pPr algn="l"/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Mundos inmersivos y realidad virtual (VR) con </a:t>
            </a:r>
            <a:r>
              <a:rPr lang="es-ES" sz="2400" b="1" dirty="0" err="1">
                <a:solidFill>
                  <a:schemeClr val="bg1"/>
                </a:solidFill>
                <a:latin typeface="DM Sans" pitchFamily="2" charset="0"/>
              </a:rPr>
              <a:t>Unreal</a:t>
            </a:r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DM Sans" pitchFamily="2" charset="0"/>
              </a:rPr>
              <a:t>Engine</a:t>
            </a:r>
            <a:endParaRPr lang="es-ES" sz="2400" dirty="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18" name="1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50" y="1275606"/>
            <a:ext cx="2066576" cy="2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76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5.1 Fundamentos de Realidad Virtual (VR)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6567451" cy="22775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 Realidad Virtual (VR) es una tecnología que permite al usuario </a:t>
            </a:r>
            <a:r>
              <a:rPr lang="es-E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sumergirse completamente en un entorno digital tridimensional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percibido como real gracias a dispositivos como cascos VR, guantes y controladores de movimiento.</a:t>
            </a: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Ventaja clave de la VR:</a:t>
            </a:r>
            <a:br>
              <a:rPr lang="es-E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Ofrece una experiencia inmersiva total, ideal para simulaciones complejas, recorridos arquitectónicos, formación y análisis geoespacial interactivo.</a:t>
            </a:r>
            <a:endParaRPr lang="es-E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3756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C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.01"/>
          <p:cNvSpPr txBox="1"/>
          <p:nvPr/>
        </p:nvSpPr>
        <p:spPr>
          <a:xfrm>
            <a:off x="395535" y="390796"/>
            <a:ext cx="3519452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latin typeface="DM Sans" pitchFamily="2" charset="0"/>
              </a:rPr>
              <a:t>twIN</a:t>
            </a:r>
            <a:r>
              <a:rPr lang="es-ES" sz="1000" dirty="0"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latin typeface="DM Sans" pitchFamily="2" charset="0"/>
              </a:rPr>
              <a:t>Unreal</a:t>
            </a:r>
            <a:r>
              <a:rPr lang="es-ES" sz="1000" dirty="0">
                <a:latin typeface="DM Sans" pitchFamily="2" charset="0"/>
              </a:rPr>
              <a:t> </a:t>
            </a:r>
            <a:r>
              <a:rPr lang="es-ES" sz="1000" dirty="0" err="1">
                <a:latin typeface="DM Sans" pitchFamily="2" charset="0"/>
              </a:rPr>
              <a:t>Engine</a:t>
            </a:r>
            <a:endParaRPr lang="es-ES" sz="1000" dirty="0">
              <a:latin typeface="DM Sans" pitchFamily="2" charset="0"/>
            </a:endParaRPr>
          </a:p>
        </p:txBody>
      </p:sp>
      <p:sp>
        <p:nvSpPr>
          <p:cNvPr id="18" name="36 Marcador de contenido"/>
          <p:cNvSpPr txBox="1">
            <a:spLocks/>
          </p:cNvSpPr>
          <p:nvPr/>
        </p:nvSpPr>
        <p:spPr>
          <a:xfrm>
            <a:off x="433810" y="784147"/>
            <a:ext cx="2664296" cy="674200"/>
          </a:xfrm>
          <a:prstGeom prst="rect">
            <a:avLst/>
          </a:prstGeom>
          <a:solidFill>
            <a:srgbClr val="93EAFF"/>
          </a:solidFill>
        </p:spPr>
        <p:txBody>
          <a:bodyPr vert="horz" lIns="90000" tIns="90000" rIns="90000" bIns="9000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600" b="1" dirty="0">
                <a:latin typeface="DM Sans" pitchFamily="2" charset="0"/>
              </a:rPr>
              <a:t>Diferencias con otras tecnologías</a:t>
            </a:r>
            <a:endParaRPr lang="es-ES" sz="1600" dirty="0">
              <a:latin typeface="DM Sans" pitchFamily="2" charset="0"/>
            </a:endParaRPr>
          </a:p>
        </p:txBody>
      </p:sp>
      <p:sp>
        <p:nvSpPr>
          <p:cNvPr id="4" name="3 Elipse"/>
          <p:cNvSpPr/>
          <p:nvPr/>
        </p:nvSpPr>
        <p:spPr>
          <a:xfrm>
            <a:off x="5370531" y="390796"/>
            <a:ext cx="1980220" cy="19802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14 Elipse"/>
          <p:cNvSpPr/>
          <p:nvPr/>
        </p:nvSpPr>
        <p:spPr>
          <a:xfrm>
            <a:off x="5370531" y="2571750"/>
            <a:ext cx="1980220" cy="19802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36 Marcador de contenido"/>
          <p:cNvSpPr>
            <a:spLocks noGrp="1"/>
          </p:cNvSpPr>
          <p:nvPr>
            <p:ph idx="1"/>
          </p:nvPr>
        </p:nvSpPr>
        <p:spPr>
          <a:xfrm>
            <a:off x="5442019" y="759028"/>
            <a:ext cx="1837243" cy="1243757"/>
          </a:xfrm>
        </p:spPr>
        <p:txBody>
          <a:bodyPr wrap="square" lIns="180000" tIns="180000" rIns="180000" bIns="180000" anchor="ctr">
            <a:spAutoFit/>
          </a:bodyPr>
          <a:lstStyle/>
          <a:p>
            <a:pPr marL="0" indent="0" algn="ctr">
              <a:buNone/>
            </a:pPr>
            <a:r>
              <a:rPr lang="es-ES" sz="1100" b="1" dirty="0">
                <a:latin typeface="DM Sans" pitchFamily="2" charset="0"/>
              </a:rPr>
              <a:t>Realidad Aumentada (AR)</a:t>
            </a:r>
          </a:p>
          <a:p>
            <a:pPr marL="0" indent="0" algn="ctr">
              <a:buNone/>
            </a:pPr>
            <a:r>
              <a:rPr lang="es-ES" sz="1100" dirty="0">
                <a:latin typeface="DM Sans" pitchFamily="2" charset="0"/>
              </a:rPr>
              <a:t>Superpone elementos digitales sobre el mundo físico</a:t>
            </a:r>
          </a:p>
        </p:txBody>
      </p:sp>
      <p:sp>
        <p:nvSpPr>
          <p:cNvPr id="21" name="36 Marcador de contenido"/>
          <p:cNvSpPr txBox="1">
            <a:spLocks/>
          </p:cNvSpPr>
          <p:nvPr/>
        </p:nvSpPr>
        <p:spPr>
          <a:xfrm>
            <a:off x="5442019" y="2939982"/>
            <a:ext cx="1837243" cy="1243757"/>
          </a:xfrm>
          <a:prstGeom prst="rect">
            <a:avLst/>
          </a:prstGeom>
        </p:spPr>
        <p:txBody>
          <a:bodyPr vert="horz" wrap="square" lIns="180000" tIns="180000" rIns="180000" bIns="180000" rtlCol="0"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100" b="1" dirty="0">
                <a:latin typeface="DM Sans" pitchFamily="2" charset="0"/>
              </a:rPr>
              <a:t>Realidad Mixta (MR)</a:t>
            </a:r>
          </a:p>
          <a:p>
            <a:pPr marL="0" indent="0" algn="ctr">
              <a:buNone/>
            </a:pPr>
            <a:r>
              <a:rPr lang="es-ES" sz="1100" dirty="0">
                <a:latin typeface="DM Sans" pitchFamily="2" charset="0"/>
              </a:rPr>
              <a:t>Combina elementos de la VR y AR, interactuando con el entorno físico y virtual</a:t>
            </a:r>
          </a:p>
        </p:txBody>
      </p:sp>
      <p:sp>
        <p:nvSpPr>
          <p:cNvPr id="45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93EA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6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tx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tx1"/>
                </a:solidFill>
                <a:latin typeface="DM Sans" pitchFamily="2" charset="0"/>
              </a:rPr>
              <a:pPr algn="ctr"/>
              <a:t>45</a:t>
            </a:fld>
            <a:endParaRPr lang="es-ES" sz="1000">
              <a:solidFill>
                <a:schemeClr val="tx1"/>
              </a:solidFill>
              <a:latin typeface="DM Sans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C2F6A3-B61C-4B1B-8392-355772263B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10" y="1576486"/>
            <a:ext cx="4038053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49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5.2 Preparación de entornos para VR en </a:t>
            </a:r>
            <a:r>
              <a:rPr lang="es-ES" sz="2400" spc="-150" dirty="0" err="1">
                <a:latin typeface="DM Sans" pitchFamily="2" charset="0"/>
              </a:rPr>
              <a:t>Unreal</a:t>
            </a:r>
            <a:endParaRPr lang="es-ES" sz="2400" spc="-150" dirty="0">
              <a:latin typeface="DM Sans" pitchFamily="2" charset="0"/>
            </a:endParaRP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7" y="1354529"/>
            <a:ext cx="5964624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Dispositivos compatibles: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HTC Vive,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Oculus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Quest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Valve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Index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Windows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Mixed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Reality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entre otros.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Optimización de rendimiento: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Minimiza la carga gráfica: reduce el número de polígonos y texturas excesivas.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Ajusta el “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Frame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Rate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 (mínimo recomendado: 72-90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fps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en VR).</a:t>
            </a:r>
          </a:p>
        </p:txBody>
      </p:sp>
    </p:spTree>
    <p:extLst>
      <p:ext uri="{BB962C8B-B14F-4D97-AF65-F5344CB8AC3E}">
        <p14:creationId xmlns:p14="http://schemas.microsoft.com/office/powerpoint/2010/main" val="2504760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5.2 Preparación de entornos para VR en </a:t>
            </a:r>
            <a:r>
              <a:rPr lang="es-ES" sz="2400" spc="-150" dirty="0" err="1">
                <a:latin typeface="DM Sans" pitchFamily="2" charset="0"/>
              </a:rPr>
              <a:t>Unreal</a:t>
            </a:r>
            <a:endParaRPr lang="es-ES" sz="2400" spc="-150" dirty="0">
              <a:latin typeface="DM Sans" pitchFamily="2" charset="0"/>
            </a:endParaRP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7" y="1354529"/>
            <a:ext cx="5964624" cy="20928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Configuración del proyecto en </a:t>
            </a:r>
            <a:r>
              <a:rPr lang="es-ES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endParaRPr lang="es-E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Usa las plantillas de VR para comenzar rápidamente.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Activa el “VR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Preview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 para probar el entorno directamente.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Asocia las entradas de los controladores a acciones en los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Blueprints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indent="-285750" fontAlgn="base">
              <a:spcBef>
                <a:spcPts val="0"/>
              </a:spcBef>
            </a:pP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Escalado y navegación:</a:t>
            </a:r>
            <a:endParaRPr lang="es-E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Asegura la escala realista del entorno respecto al usuario.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Implementa métodos intuitivos de navegación (teletransportación, “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walk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”, interacción física).</a:t>
            </a:r>
          </a:p>
        </p:txBody>
      </p:sp>
    </p:spTree>
    <p:extLst>
      <p:ext uri="{BB962C8B-B14F-4D97-AF65-F5344CB8AC3E}">
        <p14:creationId xmlns:p14="http://schemas.microsoft.com/office/powerpoint/2010/main" val="3286305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5.3 Diseño de interacción y experiencia de usuario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7" y="1354529"/>
            <a:ext cx="5964624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Feedback</a:t>
            </a: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visual y háptico:</a:t>
            </a:r>
            <a:b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Resalta objetos interactivos, usa vibración/controladores para retroalimentación.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Interfaces adaptadas a VR:</a:t>
            </a:r>
            <a:b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Menús flotantes, paneles de información y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HUDs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integrados en el espacio tridimensional.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Ergonomía y accesibilidad:</a:t>
            </a:r>
            <a:b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Considera el cansancio visual, uso sentado/de pie y ajuste de controles.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Seguridad:</a:t>
            </a:r>
            <a:b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Implementa límites de juego (“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guardian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boundaries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”) y señales para evitar colisiones en el espacio real.</a:t>
            </a:r>
            <a:endParaRPr lang="es-E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1407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5.4 Mundos digitales geoespaciales e inmersión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6818063" cy="26161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 integración de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con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permite crear mundos virtuales georreferenciados navegables en VR:</a:t>
            </a:r>
            <a:endParaRPr lang="es-ES" sz="1400" dirty="0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Situación realista de terrenos y edificios reales.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Visualización a escala 1:1 de ciudades, áreas rurales, infraestructuras.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Interacción directa con modelos y datos (“seleccionar edificio”, “medir distancia”, “cambiar capas de información”).</a:t>
            </a:r>
          </a:p>
          <a:p>
            <a:pPr marL="0" indent="0" rtl="0" fontAlgn="base"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Casos de uso:</a:t>
            </a:r>
            <a:b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Recorridos virtuales de ciudades, formación en emergencias, simulación de maquinaria sobre mapas reales, análisis urbano colaborativo, turismo virtual y preservación patrimonial.</a:t>
            </a:r>
          </a:p>
        </p:txBody>
      </p:sp>
    </p:spTree>
    <p:extLst>
      <p:ext uri="{BB962C8B-B14F-4D97-AF65-F5344CB8AC3E}">
        <p14:creationId xmlns:p14="http://schemas.microsoft.com/office/powerpoint/2010/main" val="2764997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E61D5A"/>
            </a:gs>
            <a:gs pos="100000">
              <a:srgbClr val="2FC8E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ircle"/>
          <p:cNvSpPr/>
          <p:nvPr/>
        </p:nvSpPr>
        <p:spPr>
          <a:xfrm>
            <a:off x="7164288" y="-1354230"/>
            <a:ext cx="3413939" cy="3413938"/>
          </a:xfrm>
          <a:prstGeom prst="ellipse">
            <a:avLst/>
          </a:prstGeom>
          <a:solidFill>
            <a:srgbClr val="93EAFF">
              <a:alpha val="50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93EA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tx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tx1"/>
                </a:solidFill>
                <a:latin typeface="DM Sans" pitchFamily="2" charset="0"/>
              </a:rPr>
              <a:pPr algn="ctr"/>
              <a:t>5</a:t>
            </a:fld>
            <a:endParaRPr lang="es-ES" sz="1000">
              <a:solidFill>
                <a:schemeClr val="tx1"/>
              </a:solidFill>
              <a:latin typeface="DM Sans" pitchFamily="2" charset="0"/>
            </a:endParaRPr>
          </a:p>
        </p:txBody>
      </p:sp>
      <p:sp>
        <p:nvSpPr>
          <p:cNvPr id="8" name="P.01"/>
          <p:cNvSpPr txBox="1"/>
          <p:nvPr/>
        </p:nvSpPr>
        <p:spPr>
          <a:xfrm>
            <a:off x="395536" y="390796"/>
            <a:ext cx="3984176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solidFill>
                  <a:schemeClr val="bg1"/>
                </a:solidFill>
                <a:latin typeface="DM Sans" pitchFamily="2" charset="0"/>
              </a:rPr>
              <a:t>twIN</a:t>
            </a:r>
            <a:r>
              <a:rPr lang="es-ES" sz="1000" dirty="0">
                <a:solidFill>
                  <a:schemeClr val="bg1"/>
                </a:solidFill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solidFill>
                  <a:schemeClr val="bg1"/>
                </a:solidFill>
                <a:latin typeface="DM Sans" pitchFamily="2" charset="0"/>
              </a:rPr>
              <a:t>Unreal</a:t>
            </a:r>
            <a:r>
              <a:rPr lang="es-ES" sz="1000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DM Sans" pitchFamily="2" charset="0"/>
              </a:rPr>
              <a:t>Engine</a:t>
            </a:r>
            <a:endParaRPr lang="es-ES" sz="1000" dirty="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F57C754-92EF-45F7-95C0-DD797A518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55911"/>
            <a:ext cx="7367781" cy="42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5353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5.5 Retos y oportunidades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5815611" cy="1705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Optimización: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Mantener alto el realismo gráfico sin sacrificar el rendimiento (clave en VR).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Colaborativo y multiusuario: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Posibilidad de compartir recorridos o análisis en tiempo real con varios usuarios en diferentes ubicaciones.</a:t>
            </a:r>
          </a:p>
          <a:p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Aprovechamiento de datos en tiempo real: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Uso de información dinámica (posición GPS, tráfico, sensores) para enriquecer la experiencia.</a:t>
            </a:r>
            <a:endParaRPr lang="es-E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035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Resumen de la sesión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5815611" cy="1908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lang="es-ES" sz="1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como motor de procesamiento gráfico y simulaci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</a:rPr>
              <a:t>ón en tiempo real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Creando mundos </a:t>
            </a:r>
            <a:r>
              <a:rPr lang="es-E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ultrarrealistas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</a:rPr>
              <a:t> con </a:t>
            </a:r>
            <a:r>
              <a:rPr lang="es-ES" sz="1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Cesium</a:t>
            </a:r>
            <a:r>
              <a:rPr lang="es-E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for</a:t>
            </a:r>
            <a:r>
              <a:rPr lang="es-E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Unreal</a:t>
            </a:r>
            <a:endParaRPr lang="es-ES" sz="14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Fotogrametría con drones: uso de </a:t>
            </a:r>
            <a:r>
              <a:rPr lang="es-ES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OpenDroneMap</a:t>
            </a: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s-ES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</a:t>
            </a:r>
            <a:r>
              <a:rPr lang="es-ES" sz="1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ebODM</a:t>
            </a:r>
            <a:endParaRPr lang="es-ES" sz="14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Integración de </a:t>
            </a: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datos en tiempo real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 manejo de </a:t>
            </a:r>
            <a:r>
              <a:rPr lang="es-ES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blueprints</a:t>
            </a:r>
            <a:endParaRPr lang="es-ES" sz="14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Mundos inmersi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</a:rPr>
              <a:t>vos y realistas con </a:t>
            </a:r>
            <a:r>
              <a:rPr lang="es-E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Realidad Virtual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</a:rPr>
              <a:t> (VR)</a:t>
            </a:r>
            <a:endParaRPr lang="es-E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513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E61D5A"/>
            </a:gs>
            <a:gs pos="100000">
              <a:srgbClr val="2FC8E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1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20399"/>
            <a:ext cx="2565361" cy="2902702"/>
          </a:xfrm>
          <a:prstGeom prst="rect">
            <a:avLst/>
          </a:prstGeom>
        </p:spPr>
      </p:pic>
      <p:sp>
        <p:nvSpPr>
          <p:cNvPr id="16" name="33 Título"/>
          <p:cNvSpPr txBox="1">
            <a:spLocks/>
          </p:cNvSpPr>
          <p:nvPr/>
        </p:nvSpPr>
        <p:spPr>
          <a:xfrm>
            <a:off x="3851920" y="1833086"/>
            <a:ext cx="4752528" cy="147732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Gracias por vuestra atención</a:t>
            </a:r>
          </a:p>
          <a:p>
            <a:endParaRPr lang="es-ES" sz="2400" b="1" dirty="0">
              <a:solidFill>
                <a:schemeClr val="bg1"/>
              </a:solidFill>
              <a:latin typeface="DM Sans" pitchFamily="2" charset="0"/>
            </a:endParaRPr>
          </a:p>
          <a:p>
            <a:endParaRPr lang="es-ES" sz="1600" b="1" dirty="0">
              <a:solidFill>
                <a:schemeClr val="bg1"/>
              </a:solidFill>
              <a:latin typeface="DM Sans" pitchFamily="2" charset="0"/>
            </a:endParaRPr>
          </a:p>
          <a:p>
            <a:r>
              <a:rPr lang="es-ES" sz="1600" b="1" dirty="0">
                <a:solidFill>
                  <a:schemeClr val="bg1"/>
                </a:solidFill>
                <a:latin typeface="DM Sans" pitchFamily="2" charset="0"/>
              </a:rPr>
              <a:t>Daniel Aláez Gómez</a:t>
            </a:r>
          </a:p>
          <a:p>
            <a:r>
              <a:rPr lang="es-ES" sz="1600" b="1" dirty="0">
                <a:solidFill>
                  <a:schemeClr val="bg1"/>
                </a:solidFill>
                <a:latin typeface="DM Sans" pitchFamily="2" charset="0"/>
              </a:rPr>
              <a:t>daniel.alaez@unavarra.es</a:t>
            </a:r>
          </a:p>
        </p:txBody>
      </p:sp>
      <p:pic>
        <p:nvPicPr>
          <p:cNvPr id="2" name="Google Shape;584;p1">
            <a:extLst>
              <a:ext uri="{FF2B5EF4-FFF2-40B4-BE49-F238E27FC236}">
                <a16:creationId xmlns:a16="http://schemas.microsoft.com/office/drawing/2014/main" id="{23163E61-60F4-2809-D9A5-6BE5C5C3309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00" y="4461958"/>
            <a:ext cx="9001000" cy="668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97251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E61D5A"/>
            </a:gs>
            <a:gs pos="100000">
              <a:srgbClr val="2FC8E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ircle"/>
          <p:cNvSpPr/>
          <p:nvPr/>
        </p:nvSpPr>
        <p:spPr>
          <a:xfrm>
            <a:off x="7164288" y="-1354230"/>
            <a:ext cx="3413939" cy="3413938"/>
          </a:xfrm>
          <a:prstGeom prst="ellipse">
            <a:avLst/>
          </a:prstGeom>
          <a:solidFill>
            <a:srgbClr val="93EAFF">
              <a:alpha val="50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93EA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tx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tx1"/>
                </a:solidFill>
                <a:latin typeface="DM Sans" pitchFamily="2" charset="0"/>
              </a:rPr>
              <a:pPr algn="ctr"/>
              <a:t>53</a:t>
            </a:fld>
            <a:endParaRPr lang="es-ES" sz="1000">
              <a:solidFill>
                <a:schemeClr val="tx1"/>
              </a:solidFill>
              <a:latin typeface="DM Sans" pitchFamily="2" charset="0"/>
            </a:endParaRPr>
          </a:p>
        </p:txBody>
      </p:sp>
      <p:sp>
        <p:nvSpPr>
          <p:cNvPr id="8" name="P.01"/>
          <p:cNvSpPr txBox="1"/>
          <p:nvPr/>
        </p:nvSpPr>
        <p:spPr>
          <a:xfrm>
            <a:off x="395536" y="390796"/>
            <a:ext cx="3984176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solidFill>
                  <a:schemeClr val="bg1"/>
                </a:solidFill>
                <a:latin typeface="DM Sans" pitchFamily="2" charset="0"/>
              </a:rPr>
              <a:t>twIN</a:t>
            </a:r>
            <a:r>
              <a:rPr lang="es-ES" sz="1000" dirty="0">
                <a:solidFill>
                  <a:schemeClr val="bg1"/>
                </a:solidFill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solidFill>
                  <a:schemeClr val="bg1"/>
                </a:solidFill>
                <a:latin typeface="DM Sans" pitchFamily="2" charset="0"/>
              </a:rPr>
              <a:t>Unreal</a:t>
            </a:r>
            <a:r>
              <a:rPr lang="es-ES" sz="1000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DM Sans" pitchFamily="2" charset="0"/>
              </a:rPr>
              <a:t>Engine</a:t>
            </a:r>
            <a:endParaRPr lang="es-ES" sz="10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4" name="33 Título"/>
          <p:cNvSpPr txBox="1">
            <a:spLocks/>
          </p:cNvSpPr>
          <p:nvPr/>
        </p:nvSpPr>
        <p:spPr>
          <a:xfrm>
            <a:off x="3059832" y="2067694"/>
            <a:ext cx="5040560" cy="6155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b="1" dirty="0">
                <a:solidFill>
                  <a:schemeClr val="bg1"/>
                </a:solidFill>
                <a:latin typeface="DM Sans" pitchFamily="2" charset="0"/>
              </a:rPr>
              <a:t>Sesión 2: Práctica</a:t>
            </a:r>
          </a:p>
        </p:txBody>
      </p:sp>
      <p:pic>
        <p:nvPicPr>
          <p:cNvPr id="18" name="1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50" y="1275606"/>
            <a:ext cx="2066576" cy="2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932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C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.01"/>
          <p:cNvSpPr txBox="1"/>
          <p:nvPr/>
        </p:nvSpPr>
        <p:spPr>
          <a:xfrm>
            <a:off x="395535" y="390796"/>
            <a:ext cx="3519452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latin typeface="DM Sans" pitchFamily="2" charset="0"/>
              </a:rPr>
              <a:t>twIN</a:t>
            </a:r>
            <a:r>
              <a:rPr lang="es-ES" sz="1000" dirty="0"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latin typeface="DM Sans" pitchFamily="2" charset="0"/>
              </a:rPr>
              <a:t>Unreal</a:t>
            </a:r>
            <a:r>
              <a:rPr lang="es-ES" sz="1000" dirty="0">
                <a:latin typeface="DM Sans" pitchFamily="2" charset="0"/>
              </a:rPr>
              <a:t> </a:t>
            </a:r>
            <a:r>
              <a:rPr lang="es-ES" sz="1000" dirty="0" err="1">
                <a:latin typeface="DM Sans" pitchFamily="2" charset="0"/>
              </a:rPr>
              <a:t>Engine</a:t>
            </a:r>
            <a:endParaRPr lang="es-ES" sz="1000" dirty="0">
              <a:latin typeface="DM Sans" pitchFamily="2" charset="0"/>
            </a:endParaRPr>
          </a:p>
        </p:txBody>
      </p:sp>
      <p:sp>
        <p:nvSpPr>
          <p:cNvPr id="18" name="36 Marcador de contenido"/>
          <p:cNvSpPr txBox="1">
            <a:spLocks/>
          </p:cNvSpPr>
          <p:nvPr/>
        </p:nvSpPr>
        <p:spPr>
          <a:xfrm>
            <a:off x="433810" y="784147"/>
            <a:ext cx="2664296" cy="723445"/>
          </a:xfrm>
          <a:prstGeom prst="rect">
            <a:avLst/>
          </a:prstGeom>
          <a:solidFill>
            <a:srgbClr val="93EAFF"/>
          </a:solidFill>
        </p:spPr>
        <p:txBody>
          <a:bodyPr vert="horz" lIns="90000" tIns="90000" rIns="90000" bIns="9000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600" b="1" dirty="0">
                <a:latin typeface="DM Sans" pitchFamily="2" charset="0"/>
              </a:rPr>
              <a:t>Antes de empezar…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600" b="1" dirty="0" err="1">
                <a:latin typeface="DM Sans" pitchFamily="2" charset="0"/>
              </a:rPr>
              <a:t>Plugins</a:t>
            </a:r>
            <a:r>
              <a:rPr lang="es-ES" sz="1600" b="1" dirty="0">
                <a:latin typeface="DM Sans" pitchFamily="2" charset="0"/>
              </a:rPr>
              <a:t> recomendados</a:t>
            </a:r>
            <a:endParaRPr lang="es-ES" sz="1600" dirty="0">
              <a:latin typeface="DM Sans" pitchFamily="2" charset="0"/>
            </a:endParaRPr>
          </a:p>
        </p:txBody>
      </p:sp>
      <p:sp>
        <p:nvSpPr>
          <p:cNvPr id="4" name="3 Elipse"/>
          <p:cNvSpPr/>
          <p:nvPr/>
        </p:nvSpPr>
        <p:spPr>
          <a:xfrm>
            <a:off x="4788024" y="390796"/>
            <a:ext cx="1980220" cy="19802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14 Elipse"/>
          <p:cNvSpPr/>
          <p:nvPr/>
        </p:nvSpPr>
        <p:spPr>
          <a:xfrm>
            <a:off x="4788024" y="2571750"/>
            <a:ext cx="1980220" cy="19802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36 Marcador de contenido"/>
          <p:cNvSpPr>
            <a:spLocks noGrp="1"/>
          </p:cNvSpPr>
          <p:nvPr>
            <p:ph idx="1"/>
          </p:nvPr>
        </p:nvSpPr>
        <p:spPr>
          <a:xfrm>
            <a:off x="4859513" y="922149"/>
            <a:ext cx="1837243" cy="917513"/>
          </a:xfrm>
        </p:spPr>
        <p:txBody>
          <a:bodyPr wrap="square" lIns="180000" tIns="180000" rIns="180000" bIns="180000" anchor="ctr">
            <a:spAutoFit/>
          </a:bodyPr>
          <a:lstStyle/>
          <a:p>
            <a:pPr marL="0" indent="0" algn="ctr">
              <a:buNone/>
            </a:pPr>
            <a:r>
              <a:rPr lang="es-ES" sz="1800" b="1" dirty="0" err="1">
                <a:latin typeface="DM Sans" pitchFamily="2" charset="0"/>
              </a:rPr>
              <a:t>Cesium</a:t>
            </a:r>
            <a:r>
              <a:rPr lang="es-ES" sz="1800" b="1" dirty="0">
                <a:latin typeface="DM Sans" pitchFamily="2" charset="0"/>
              </a:rPr>
              <a:t> </a:t>
            </a:r>
            <a:r>
              <a:rPr lang="es-ES" sz="1800" b="1" dirty="0" err="1">
                <a:latin typeface="DM Sans" pitchFamily="2" charset="0"/>
              </a:rPr>
              <a:t>for</a:t>
            </a:r>
            <a:r>
              <a:rPr lang="es-ES" sz="1800" b="1" dirty="0">
                <a:latin typeface="DM Sans" pitchFamily="2" charset="0"/>
              </a:rPr>
              <a:t> </a:t>
            </a:r>
            <a:r>
              <a:rPr lang="es-ES" sz="1800" b="1" dirty="0" err="1">
                <a:latin typeface="DM Sans" pitchFamily="2" charset="0"/>
              </a:rPr>
              <a:t>Unreal</a:t>
            </a:r>
            <a:endParaRPr lang="es-ES" sz="1800" b="1" dirty="0">
              <a:latin typeface="DM Sans" pitchFamily="2" charset="0"/>
            </a:endParaRPr>
          </a:p>
        </p:txBody>
      </p:sp>
      <p:sp>
        <p:nvSpPr>
          <p:cNvPr id="21" name="36 Marcador de contenido"/>
          <p:cNvSpPr txBox="1">
            <a:spLocks/>
          </p:cNvSpPr>
          <p:nvPr/>
        </p:nvSpPr>
        <p:spPr>
          <a:xfrm>
            <a:off x="4859513" y="3103104"/>
            <a:ext cx="1837243" cy="917513"/>
          </a:xfrm>
          <a:prstGeom prst="rect">
            <a:avLst/>
          </a:prstGeom>
        </p:spPr>
        <p:txBody>
          <a:bodyPr vert="horz" wrap="square" lIns="180000" tIns="180000" rIns="180000" bIns="180000" rtlCol="0"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800" b="1" dirty="0" err="1">
                <a:latin typeface="DM Sans" pitchFamily="2" charset="0"/>
              </a:rPr>
              <a:t>VaRest</a:t>
            </a:r>
            <a:r>
              <a:rPr lang="es-ES" sz="1800" b="1" dirty="0">
                <a:latin typeface="DM Sans" pitchFamily="2" charset="0"/>
              </a:rPr>
              <a:t> </a:t>
            </a:r>
            <a:r>
              <a:rPr lang="es-ES" sz="1800" b="1" dirty="0" err="1">
                <a:latin typeface="DM Sans" pitchFamily="2" charset="0"/>
              </a:rPr>
              <a:t>Rest</a:t>
            </a:r>
            <a:r>
              <a:rPr lang="es-ES" sz="1800" b="1" dirty="0">
                <a:latin typeface="DM Sans" pitchFamily="2" charset="0"/>
              </a:rPr>
              <a:t> API </a:t>
            </a:r>
            <a:r>
              <a:rPr lang="es-ES" sz="1800" b="1" dirty="0" err="1">
                <a:latin typeface="DM Sans" pitchFamily="2" charset="0"/>
              </a:rPr>
              <a:t>with</a:t>
            </a:r>
            <a:r>
              <a:rPr lang="es-ES" sz="1800" b="1" dirty="0">
                <a:latin typeface="DM Sans" pitchFamily="2" charset="0"/>
              </a:rPr>
              <a:t> </a:t>
            </a:r>
            <a:r>
              <a:rPr lang="es-ES" sz="1800" b="1" dirty="0" err="1">
                <a:latin typeface="DM Sans" pitchFamily="2" charset="0"/>
              </a:rPr>
              <a:t>Blueprints</a:t>
            </a:r>
            <a:endParaRPr lang="es-ES" sz="1800" b="1" dirty="0">
              <a:latin typeface="DM Sans" pitchFamily="2" charset="0"/>
            </a:endParaRPr>
          </a:p>
        </p:txBody>
      </p:sp>
      <p:sp>
        <p:nvSpPr>
          <p:cNvPr id="24" name="23 Elipse"/>
          <p:cNvSpPr/>
          <p:nvPr/>
        </p:nvSpPr>
        <p:spPr>
          <a:xfrm>
            <a:off x="2107996" y="2571750"/>
            <a:ext cx="1980220" cy="19802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36 Marcador de contenido"/>
          <p:cNvSpPr txBox="1">
            <a:spLocks/>
          </p:cNvSpPr>
          <p:nvPr/>
        </p:nvSpPr>
        <p:spPr>
          <a:xfrm>
            <a:off x="2179720" y="3103103"/>
            <a:ext cx="1837243" cy="917513"/>
          </a:xfrm>
          <a:prstGeom prst="rect">
            <a:avLst/>
          </a:prstGeom>
        </p:spPr>
        <p:txBody>
          <a:bodyPr vert="horz" wrap="square" lIns="180000" tIns="180000" rIns="180000" bIns="180000" rtlCol="0"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1800" b="1" dirty="0" err="1">
                <a:latin typeface="DM Sans" pitchFamily="2" charset="0"/>
              </a:rPr>
              <a:t>Blueprint</a:t>
            </a:r>
            <a:r>
              <a:rPr lang="es-ES" sz="1800" b="1" dirty="0">
                <a:latin typeface="DM Sans" pitchFamily="2" charset="0"/>
              </a:rPr>
              <a:t> </a:t>
            </a:r>
            <a:r>
              <a:rPr lang="es-ES" sz="1800" b="1" dirty="0" err="1">
                <a:latin typeface="DM Sans" pitchFamily="2" charset="0"/>
              </a:rPr>
              <a:t>WebSockets</a:t>
            </a:r>
            <a:endParaRPr lang="es-ES" sz="1800" b="1" dirty="0">
              <a:latin typeface="DM Sans" pitchFamily="2" charset="0"/>
            </a:endParaRPr>
          </a:p>
        </p:txBody>
      </p:sp>
      <p:sp>
        <p:nvSpPr>
          <p:cNvPr id="45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93EA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6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tx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tx1"/>
                </a:solidFill>
                <a:latin typeface="DM Sans" pitchFamily="2" charset="0"/>
              </a:rPr>
              <a:pPr algn="ctr"/>
              <a:t>54</a:t>
            </a:fld>
            <a:endParaRPr lang="es-ES" sz="1000">
              <a:solidFill>
                <a:schemeClr val="tx1"/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4942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Instalación del plugin de </a:t>
            </a:r>
            <a:r>
              <a:rPr lang="es-ES" sz="2400" spc="-150" dirty="0" err="1">
                <a:latin typeface="DM Sans" pitchFamily="2" charset="0"/>
              </a:rPr>
              <a:t>Cesium</a:t>
            </a:r>
            <a:r>
              <a:rPr lang="es-ES" sz="2400" spc="-150" dirty="0">
                <a:latin typeface="DM Sans" pitchFamily="2" charset="0"/>
              </a:rPr>
              <a:t> </a:t>
            </a:r>
            <a:r>
              <a:rPr lang="es-ES" sz="2400" spc="-150" dirty="0" err="1">
                <a:latin typeface="DM Sans" pitchFamily="2" charset="0"/>
              </a:rPr>
              <a:t>for</a:t>
            </a:r>
            <a:r>
              <a:rPr lang="es-ES" sz="2400" spc="-150" dirty="0">
                <a:latin typeface="DM Sans" pitchFamily="2" charset="0"/>
              </a:rPr>
              <a:t> </a:t>
            </a:r>
            <a:r>
              <a:rPr lang="es-ES" sz="2400" spc="-150" dirty="0" err="1">
                <a:latin typeface="DM Sans" pitchFamily="2" charset="0"/>
              </a:rPr>
              <a:t>Unreal</a:t>
            </a:r>
            <a:endParaRPr lang="es-ES" sz="2400" spc="-150" dirty="0">
              <a:latin typeface="DM Sans" pitchFamily="2" charset="0"/>
            </a:endParaRP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5815611" cy="28520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Bef>
                <a:spcPts val="1600"/>
              </a:spcBef>
              <a:spcAft>
                <a:spcPts val="400"/>
              </a:spcAft>
              <a:buNone/>
            </a:pPr>
            <a:r>
              <a:rPr lang="es-ES" sz="1400" b="0" i="0" u="none" strike="noStrike" dirty="0">
                <a:effectLst/>
                <a:latin typeface="Arial" panose="020B0604020202020204" pitchFamily="34" charset="0"/>
              </a:rPr>
              <a:t>Para instalar el plugin de </a:t>
            </a:r>
            <a:r>
              <a:rPr lang="es-ES" sz="1400" b="0" i="0" u="none" strike="noStrike" dirty="0" err="1"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effectLst/>
                <a:latin typeface="Arial" panose="020B0604020202020204" pitchFamily="34" charset="0"/>
              </a:rPr>
              <a:t>for</a:t>
            </a:r>
            <a:r>
              <a:rPr lang="es-ES" sz="14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effectLst/>
                <a:latin typeface="Arial" panose="020B0604020202020204" pitchFamily="34" charset="0"/>
              </a:rPr>
              <a:t>Unreal</a:t>
            </a:r>
            <a:r>
              <a:rPr lang="es-ES" sz="1400" b="0" i="0" u="none" strike="noStrike" dirty="0">
                <a:effectLst/>
                <a:latin typeface="Arial" panose="020B0604020202020204" pitchFamily="34" charset="0"/>
              </a:rPr>
              <a:t>:</a:t>
            </a:r>
            <a:endParaRPr lang="es-ES" sz="800" b="1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Abre la página del plugin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en el Marketplace de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Inicia sesión si es necesario, haz clic en el botón Free para instalar el plugin en tu cuenta de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luego pulsa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Install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para añadirlo a tu instalación de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Reinicia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Dentro del proyecto de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en Editor &gt;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Plugins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(complementos) &gt;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&gt; Selecciona la casilla para activarlo.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Puede que aparezca un error tras reiniciar el editor, añade la dependencia y acepta.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-ES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</a:rPr>
              <a:t>El procedimiento es similar para otros </a:t>
            </a:r>
            <a:r>
              <a:rPr lang="es-E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plugins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es-E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0749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ircle"/>
          <p:cNvSpPr/>
          <p:nvPr/>
        </p:nvSpPr>
        <p:spPr>
          <a:xfrm>
            <a:off x="3995935" y="-2103325"/>
            <a:ext cx="3413939" cy="3413938"/>
          </a:xfrm>
          <a:prstGeom prst="ellipse">
            <a:avLst/>
          </a:prstGeom>
          <a:noFill/>
          <a:ln w="3175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ln w="3175"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34" name="33 Título"/>
          <p:cNvSpPr>
            <a:spLocks noGrp="1"/>
          </p:cNvSpPr>
          <p:nvPr>
            <p:ph type="title"/>
          </p:nvPr>
        </p:nvSpPr>
        <p:spPr>
          <a:xfrm>
            <a:off x="3059832" y="2067694"/>
            <a:ext cx="4698713" cy="369332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s-ES" sz="2400" b="1" dirty="0">
                <a:latin typeface="DM Sans" pitchFamily="2" charset="0"/>
              </a:rPr>
              <a:t>1. Nuestro primer proyecto</a:t>
            </a:r>
            <a:endParaRPr lang="es-ES" sz="2400" dirty="0">
              <a:latin typeface="DM Sans" pitchFamily="2" charset="0"/>
            </a:endParaRPr>
          </a:p>
        </p:txBody>
      </p:sp>
      <p:sp>
        <p:nvSpPr>
          <p:cNvPr id="37" name="36 Marcador de contenido"/>
          <p:cNvSpPr>
            <a:spLocks noGrp="1"/>
          </p:cNvSpPr>
          <p:nvPr>
            <p:ph idx="1"/>
          </p:nvPr>
        </p:nvSpPr>
        <p:spPr>
          <a:xfrm>
            <a:off x="4210749" y="3181446"/>
            <a:ext cx="3621978" cy="369332"/>
          </a:xfrm>
        </p:spPr>
        <p:txBody>
          <a:bodyPr wrap="square" lIns="0" tIns="0" rIns="0" bIns="0">
            <a:spAutoFit/>
          </a:bodyPr>
          <a:lstStyle/>
          <a:p>
            <a:pPr marL="0" indent="0">
              <a:buNone/>
            </a:pPr>
            <a:r>
              <a:rPr lang="es-ES" sz="1200" dirty="0">
                <a:latin typeface="DM Sans" pitchFamily="2" charset="0"/>
              </a:rPr>
              <a:t>Creando un mundo fotorrealista y navegable en </a:t>
            </a:r>
            <a:r>
              <a:rPr lang="es-ES" sz="1200" dirty="0" err="1">
                <a:latin typeface="DM Sans" pitchFamily="2" charset="0"/>
              </a:rPr>
              <a:t>Unreal</a:t>
            </a:r>
            <a:r>
              <a:rPr lang="es-ES" sz="1200" dirty="0">
                <a:latin typeface="DM Sans" pitchFamily="2" charset="0"/>
              </a:rPr>
              <a:t> </a:t>
            </a:r>
            <a:r>
              <a:rPr lang="es-ES" sz="1200" dirty="0" err="1">
                <a:latin typeface="DM Sans" pitchFamily="2" charset="0"/>
              </a:rPr>
              <a:t>Engine</a:t>
            </a:r>
            <a:r>
              <a:rPr lang="es-ES" sz="1200" dirty="0">
                <a:latin typeface="DM Sans" pitchFamily="2" charset="0"/>
              </a:rPr>
              <a:t> 5 con fotogrametría de Pamplona.</a:t>
            </a:r>
          </a:p>
        </p:txBody>
      </p:sp>
      <p:sp>
        <p:nvSpPr>
          <p:cNvPr id="39" name="P.01"/>
          <p:cNvSpPr txBox="1"/>
          <p:nvPr/>
        </p:nvSpPr>
        <p:spPr>
          <a:xfrm>
            <a:off x="395536" y="390796"/>
            <a:ext cx="3984176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latin typeface="DM Sans" pitchFamily="2" charset="0"/>
              </a:rPr>
              <a:t>twIN</a:t>
            </a:r>
            <a:r>
              <a:rPr lang="es-ES" sz="1000" dirty="0"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latin typeface="DM Sans" pitchFamily="2" charset="0"/>
              </a:rPr>
              <a:t>Unreal</a:t>
            </a:r>
            <a:r>
              <a:rPr lang="es-ES" sz="1000" dirty="0">
                <a:latin typeface="DM Sans" pitchFamily="2" charset="0"/>
              </a:rPr>
              <a:t> </a:t>
            </a:r>
            <a:r>
              <a:rPr lang="es-ES" sz="1000" dirty="0" err="1">
                <a:latin typeface="DM Sans" pitchFamily="2" charset="0"/>
              </a:rPr>
              <a:t>Engine</a:t>
            </a:r>
            <a:endParaRPr sz="1000" dirty="0">
              <a:latin typeface="DM Sans" pitchFamily="2" charset="0"/>
            </a:endParaRPr>
          </a:p>
        </p:txBody>
      </p:sp>
      <p:sp>
        <p:nvSpPr>
          <p:cNvPr id="49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E61D5A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bg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bg1"/>
                </a:solidFill>
                <a:latin typeface="DM Sans" pitchFamily="2" charset="0"/>
              </a:rPr>
              <a:pPr algn="ctr"/>
              <a:t>56</a:t>
            </a:fld>
            <a:endParaRPr lang="es-ES" sz="100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13" name="1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75606"/>
            <a:ext cx="2062590" cy="2333817"/>
          </a:xfrm>
          <a:prstGeom prst="rect">
            <a:avLst/>
          </a:prstGeom>
        </p:spPr>
      </p:pic>
      <p:sp>
        <p:nvSpPr>
          <p:cNvPr id="14" name="Circle"/>
          <p:cNvSpPr/>
          <p:nvPr/>
        </p:nvSpPr>
        <p:spPr>
          <a:xfrm>
            <a:off x="7409874" y="-1239229"/>
            <a:ext cx="3413939" cy="341393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Circle"/>
          <p:cNvSpPr/>
          <p:nvPr/>
        </p:nvSpPr>
        <p:spPr>
          <a:xfrm>
            <a:off x="1187624" y="4299942"/>
            <a:ext cx="3413939" cy="3413938"/>
          </a:xfrm>
          <a:prstGeom prst="ellipse">
            <a:avLst/>
          </a:prstGeom>
          <a:noFill/>
          <a:ln w="3175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ln w="3175"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868197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1. Nuestro primer proyecto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5815611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Abrir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5 y seleccionar nuevo proyecto vacío (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blank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project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 Darle un nombre y elegir ruta para guardar los archivos.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Cuando el proyecto esté cargado, activa el plugin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Ve al menú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Edit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Plugins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busca “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 y marca la casilla correspondiente. Puede que necesites reiniciar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después de activar el plugin por primera vez.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Tras reiniciar el editor con el plugin activado, puede que aparezca un error relacionado con el perfil de colisión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Water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Body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Collision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Haz clic en el enlace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Add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entry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DefaultEngine.ini para solucionarlo.</a:t>
            </a:r>
          </a:p>
          <a:p>
            <a:pPr rtl="0" fontAlgn="base"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 un nuevo nivel (File → New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Level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y, cuando te lo pida, selecciona “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Empty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Level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 (nivel vacío), para asegurarte de que no haya objetos preexistentes.</a:t>
            </a:r>
          </a:p>
        </p:txBody>
      </p:sp>
    </p:spTree>
    <p:extLst>
      <p:ext uri="{BB962C8B-B14F-4D97-AF65-F5344CB8AC3E}">
        <p14:creationId xmlns:p14="http://schemas.microsoft.com/office/powerpoint/2010/main" val="1223217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1. Nuestro primer proyecto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A5F5127-EA77-4243-8101-18ABD50BF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6746" y="907720"/>
            <a:ext cx="6170507" cy="332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816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1. Nuestro primer proyecto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7739237" cy="2769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Desactiva las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World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Bounds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Checks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Esto está en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World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Settings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(Ventana →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World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Settings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), bajo la categoría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World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Advanced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Abre el panel de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Window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Añade iluminación.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para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incluye un sistema ya preparado,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CesiumSunSky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que simula sol y atmósfera.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 el panel de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sección Quick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Add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Basic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Actors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busca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SunSky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 haz clic para añadirlo al nivel. Verás un degradado de cielo en la ventana de vista (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viewport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 después de añadir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SunSky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la vista se queda completamente blanca, puede ser por la intensidad realista de la luz. Para arreglarlo: activa Auto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Exposure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Extend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default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luminance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range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en los ajustes de proyecto (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Edit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→ Project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Settings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Rendering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→ Default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Settings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Otra opción es reducir la intensidad de la luz solar: selecciona el actor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CesiumSunSky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y en su componente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Directional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Light, reduce la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Intensity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un valor más razonable (por ejemplo ~10.0) si lo deseas.</a:t>
            </a:r>
          </a:p>
          <a:p>
            <a:pPr rtl="0" fontAlgn="base"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Guarda el nivel con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Ctrl+S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También puedes establecer este nuevo nivel como mapa predeterminado del proyecto, en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Edit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→ Project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Settings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Maps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→ Default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Maps</a:t>
            </a:r>
            <a:endParaRPr lang="es-E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E61D5A"/>
            </a:gs>
            <a:gs pos="100000">
              <a:srgbClr val="2FC8E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ircle"/>
          <p:cNvSpPr/>
          <p:nvPr/>
        </p:nvSpPr>
        <p:spPr>
          <a:xfrm>
            <a:off x="7164288" y="-1354230"/>
            <a:ext cx="3413939" cy="3413938"/>
          </a:xfrm>
          <a:prstGeom prst="ellipse">
            <a:avLst/>
          </a:prstGeom>
          <a:solidFill>
            <a:srgbClr val="93EAFF">
              <a:alpha val="50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93EA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tx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tx1"/>
                </a:solidFill>
                <a:latin typeface="DM Sans" pitchFamily="2" charset="0"/>
              </a:rPr>
              <a:pPr algn="ctr"/>
              <a:t>6</a:t>
            </a:fld>
            <a:endParaRPr lang="es-ES" sz="1000">
              <a:solidFill>
                <a:schemeClr val="tx1"/>
              </a:solidFill>
              <a:latin typeface="DM Sans" pitchFamily="2" charset="0"/>
            </a:endParaRPr>
          </a:p>
        </p:txBody>
      </p:sp>
      <p:sp>
        <p:nvSpPr>
          <p:cNvPr id="8" name="P.01"/>
          <p:cNvSpPr txBox="1"/>
          <p:nvPr/>
        </p:nvSpPr>
        <p:spPr>
          <a:xfrm>
            <a:off x="395536" y="390796"/>
            <a:ext cx="3984176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solidFill>
                  <a:schemeClr val="bg1"/>
                </a:solidFill>
                <a:latin typeface="DM Sans" pitchFamily="2" charset="0"/>
              </a:rPr>
              <a:t>twIN</a:t>
            </a:r>
            <a:r>
              <a:rPr lang="es-ES" sz="1000" dirty="0">
                <a:solidFill>
                  <a:schemeClr val="bg1"/>
                </a:solidFill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solidFill>
                  <a:schemeClr val="bg1"/>
                </a:solidFill>
                <a:latin typeface="DM Sans" pitchFamily="2" charset="0"/>
              </a:rPr>
              <a:t>Unreal</a:t>
            </a:r>
            <a:r>
              <a:rPr lang="es-ES" sz="1000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DM Sans" pitchFamily="2" charset="0"/>
              </a:rPr>
              <a:t>Engine</a:t>
            </a:r>
            <a:endParaRPr sz="10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4" name="33 Título"/>
          <p:cNvSpPr txBox="1">
            <a:spLocks/>
          </p:cNvSpPr>
          <p:nvPr/>
        </p:nvSpPr>
        <p:spPr>
          <a:xfrm>
            <a:off x="3059832" y="2067694"/>
            <a:ext cx="5040560" cy="14773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Parte 1</a:t>
            </a:r>
          </a:p>
          <a:p>
            <a:pPr algn="l"/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Introducción a </a:t>
            </a:r>
            <a:r>
              <a:rPr lang="es-ES" sz="2400" b="1" dirty="0" err="1">
                <a:solidFill>
                  <a:schemeClr val="bg1"/>
                </a:solidFill>
                <a:latin typeface="DM Sans" pitchFamily="2" charset="0"/>
              </a:rPr>
              <a:t>Unreal</a:t>
            </a:r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DM Sans" pitchFamily="2" charset="0"/>
              </a:rPr>
              <a:t>Engine</a:t>
            </a:r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 como motor de renderizado gráfico en tiempo real</a:t>
            </a:r>
            <a:endParaRPr lang="es-ES" sz="2400" dirty="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18" name="1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50" y="1275606"/>
            <a:ext cx="2066576" cy="2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515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1. Nuestro primer proyecto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CF0B1D4-802F-4831-8663-11A82D600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1093" y="873708"/>
            <a:ext cx="6041813" cy="339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81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1. Nuestro primer proyecto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6567451" cy="2169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Conectarse a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ion:</a:t>
            </a:r>
            <a:endParaRPr lang="es-ES" sz="600" b="1" dirty="0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Desde el panel de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haz clic en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Connect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ion.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 abrirá una ventana del navegador. Si no has iniciado sesión, hazlo.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 pedirá permiso para que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acceda a tus recursos en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ion. Acepta y vuelve a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Ahora crearás un token de acceso (Access Token) por defecto para tu proyecto. Haz clic en Token en el panel de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 la ventana de tokens: selecciona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Create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new token, puedes renombrarlo si quieres, y luego pulsa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Create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New Project Default Token.</a:t>
            </a:r>
          </a:p>
        </p:txBody>
      </p:sp>
    </p:spTree>
    <p:extLst>
      <p:ext uri="{BB962C8B-B14F-4D97-AF65-F5344CB8AC3E}">
        <p14:creationId xmlns:p14="http://schemas.microsoft.com/office/powerpoint/2010/main" val="1501888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1. Nuestro primer proyecto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058555"/>
            <a:ext cx="3980037" cy="3277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Crear un globo (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Globe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es-ES" sz="1400" b="1" dirty="0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Desde el panel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añade “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World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Terrain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+ Bing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Maps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Aerial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imagery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Verás que aparece el terreno en el nivel.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 el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Outliner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junto con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CesiumSunSky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verás varios actores de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World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Terrain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CesiumCameraManager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CesiumCreditSystemBP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CesiumGeoreference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World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Terrain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no está seleccionado, hazlo ahora para ver más detalles en el panel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Details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C23FEE-F77D-4979-986F-EB372FC4BF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5849" y="1331511"/>
            <a:ext cx="4435552" cy="248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632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1.2 Fotogrametría de Pamplona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5206011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Existen dos alternativas:</a:t>
            </a:r>
            <a:endParaRPr lang="es-ES" sz="100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Importar los Google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Photorealistic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3D tiles a través del panel lateral, utilizando tu propio token de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Ion.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Cargar el tile de fotogrametría de Pamplona de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Tracasa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utilizando su token.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73B57A-09C5-47E3-8E8B-F4153A86D4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21" y="2580912"/>
            <a:ext cx="1260132" cy="83798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62F1E6A-A0EC-44EA-9945-D68F91FD19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93" y="1273627"/>
            <a:ext cx="2187787" cy="114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952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1.2 Fotogrametría de Pamplona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7813282" cy="2769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Para cargar la fotogrametría de Pamplona proporcionada por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Tracasa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endParaRPr lang="es-ES" sz="120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 el panel lateral de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seleccionar “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Blank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3D Tiles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Tileset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”. Se añadirá en el esquema del nivel un Cesium3DTileset dentro del árbol de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CesiumGeoreference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 las opciones de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CesiumGeoreference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&gt; Todo, pega la latitud, longitud y altura de referencia de Pamplona (42,81687, -1,64323, 500).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Selecciona de nuevo el Cesium3DTileset del árbol de elementos, y en las opciones navega hasta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En Ion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Asset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ID, introduce: </a:t>
            </a: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3391853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En Ion Access Token, introduce: </a:t>
            </a: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eyJhbGciOiJIUzI1NiIsInR5cCI6IkpXVCJ9.eyJqdGkiOiIxMjZkNjRjYS04MTA3LTRiZWQtYTBjNi1iNzc2MzI5MjkzNzgiLCJpZCI6Mjk0NDAyLCJpYXQiOjE3NTc0MDI2NjJ9.CiMVDdN4X2qVWpdVMs0xVEJTQbXNt_dx9OQoTxR0x3s</a:t>
            </a:r>
            <a:endParaRPr lang="es-E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Debería cargarse la fotogrametría de Pamplona proporcionada por el servidor de Ion de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Tracasa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 quieres tener una perspectiva a larga distancia de los montes que rodean la cuenca, puedes añadir en este punto al proyecto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World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Terrain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+ Bing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Maps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Aerial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Para evitar que la superposición haga que se muestre el mapa de Bing por encima de la fotogrametría de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Tracasa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puedes seleccionarlo y en opciones &gt; Transformar, reducir la ubicación en Z hasta -1000,0, por ejemplo.</a:t>
            </a:r>
          </a:p>
        </p:txBody>
      </p:sp>
    </p:spTree>
    <p:extLst>
      <p:ext uri="{BB962C8B-B14F-4D97-AF65-F5344CB8AC3E}">
        <p14:creationId xmlns:p14="http://schemas.microsoft.com/office/powerpoint/2010/main" val="38904169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ircle"/>
          <p:cNvSpPr/>
          <p:nvPr/>
        </p:nvSpPr>
        <p:spPr>
          <a:xfrm>
            <a:off x="3995935" y="-2103325"/>
            <a:ext cx="3413939" cy="3413938"/>
          </a:xfrm>
          <a:prstGeom prst="ellipse">
            <a:avLst/>
          </a:prstGeom>
          <a:noFill/>
          <a:ln w="3175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ln w="3175"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34" name="33 Título"/>
          <p:cNvSpPr>
            <a:spLocks noGrp="1"/>
          </p:cNvSpPr>
          <p:nvPr>
            <p:ph type="title"/>
          </p:nvPr>
        </p:nvSpPr>
        <p:spPr>
          <a:xfrm>
            <a:off x="3059832" y="2067694"/>
            <a:ext cx="4698713" cy="738664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s-ES" sz="2400" b="1" dirty="0">
                <a:latin typeface="DM Sans" pitchFamily="2" charset="0"/>
              </a:rPr>
              <a:t>2. Visualizando datos en tiempo real de </a:t>
            </a:r>
            <a:r>
              <a:rPr lang="es-ES" sz="2400" b="1" dirty="0" err="1">
                <a:latin typeface="DM Sans" pitchFamily="2" charset="0"/>
              </a:rPr>
              <a:t>APIs</a:t>
            </a:r>
            <a:r>
              <a:rPr lang="es-ES" sz="2400" b="1" dirty="0">
                <a:latin typeface="DM Sans" pitchFamily="2" charset="0"/>
              </a:rPr>
              <a:t> externas</a:t>
            </a:r>
            <a:endParaRPr lang="es-ES" sz="2400" dirty="0">
              <a:latin typeface="DM Sans" pitchFamily="2" charset="0"/>
            </a:endParaRPr>
          </a:p>
        </p:txBody>
      </p:sp>
      <p:sp>
        <p:nvSpPr>
          <p:cNvPr id="37" name="36 Marcador de contenido"/>
          <p:cNvSpPr>
            <a:spLocks noGrp="1"/>
          </p:cNvSpPr>
          <p:nvPr>
            <p:ph idx="1"/>
          </p:nvPr>
        </p:nvSpPr>
        <p:spPr>
          <a:xfrm>
            <a:off x="4210749" y="3181446"/>
            <a:ext cx="3621978" cy="369332"/>
          </a:xfrm>
        </p:spPr>
        <p:txBody>
          <a:bodyPr wrap="square" lIns="0" tIns="0" rIns="0" bIns="0">
            <a:spAutoFit/>
          </a:bodyPr>
          <a:lstStyle/>
          <a:p>
            <a:pPr marL="0" indent="0">
              <a:buNone/>
            </a:pPr>
            <a:r>
              <a:rPr lang="es-ES" sz="1200" dirty="0">
                <a:latin typeface="DM Sans" pitchFamily="2" charset="0"/>
              </a:rPr>
              <a:t>Visualización de vehículos en tiempo real usando datos de una API externa</a:t>
            </a:r>
          </a:p>
        </p:txBody>
      </p:sp>
      <p:sp>
        <p:nvSpPr>
          <p:cNvPr id="39" name="P.01"/>
          <p:cNvSpPr txBox="1"/>
          <p:nvPr/>
        </p:nvSpPr>
        <p:spPr>
          <a:xfrm>
            <a:off x="395536" y="390796"/>
            <a:ext cx="3984176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latin typeface="DM Sans" pitchFamily="2" charset="0"/>
              </a:rPr>
              <a:t>twIN</a:t>
            </a:r>
            <a:r>
              <a:rPr lang="es-ES" sz="1000" dirty="0"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latin typeface="DM Sans" pitchFamily="2" charset="0"/>
              </a:rPr>
              <a:t>Unreal</a:t>
            </a:r>
            <a:r>
              <a:rPr lang="es-ES" sz="1000" dirty="0">
                <a:latin typeface="DM Sans" pitchFamily="2" charset="0"/>
              </a:rPr>
              <a:t> </a:t>
            </a:r>
            <a:r>
              <a:rPr lang="es-ES" sz="1000" dirty="0" err="1">
                <a:latin typeface="DM Sans" pitchFamily="2" charset="0"/>
              </a:rPr>
              <a:t>Engine</a:t>
            </a:r>
            <a:endParaRPr sz="1000" dirty="0">
              <a:latin typeface="DM Sans" pitchFamily="2" charset="0"/>
            </a:endParaRPr>
          </a:p>
        </p:txBody>
      </p:sp>
      <p:sp>
        <p:nvSpPr>
          <p:cNvPr id="49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E61D5A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bg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bg1"/>
                </a:solidFill>
                <a:latin typeface="DM Sans" pitchFamily="2" charset="0"/>
              </a:rPr>
              <a:pPr algn="ctr"/>
              <a:t>65</a:t>
            </a:fld>
            <a:endParaRPr lang="es-ES" sz="100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13" name="1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75606"/>
            <a:ext cx="2062590" cy="2333817"/>
          </a:xfrm>
          <a:prstGeom prst="rect">
            <a:avLst/>
          </a:prstGeom>
        </p:spPr>
      </p:pic>
      <p:sp>
        <p:nvSpPr>
          <p:cNvPr id="14" name="Circle"/>
          <p:cNvSpPr/>
          <p:nvPr/>
        </p:nvSpPr>
        <p:spPr>
          <a:xfrm>
            <a:off x="7409874" y="-1239229"/>
            <a:ext cx="3413939" cy="341393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Circle"/>
          <p:cNvSpPr/>
          <p:nvPr/>
        </p:nvSpPr>
        <p:spPr>
          <a:xfrm>
            <a:off x="1187624" y="4299942"/>
            <a:ext cx="3413939" cy="3413938"/>
          </a:xfrm>
          <a:prstGeom prst="ellipse">
            <a:avLst/>
          </a:prstGeom>
          <a:noFill/>
          <a:ln w="3175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ln w="3175"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892085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24246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2.1 Preparación del proyecto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5815611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Crear un proyecto en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5.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Instalar y configurar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(desde el Marketplace).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Añadir al nivel: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World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Terrain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CesiumGeoreference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Instalar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VaRest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Plugin (para peticiones HTTP y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parseo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 JSON).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Confirmar que al ejecutar Play se ve el globo correctamente.</a:t>
            </a:r>
          </a:p>
        </p:txBody>
      </p:sp>
    </p:spTree>
    <p:extLst>
      <p:ext uri="{BB962C8B-B14F-4D97-AF65-F5344CB8AC3E}">
        <p14:creationId xmlns:p14="http://schemas.microsoft.com/office/powerpoint/2010/main" val="10584068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24246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2.2 </a:t>
            </a:r>
            <a:r>
              <a:rPr lang="es-ES" sz="2400" spc="-150" dirty="0" err="1">
                <a:latin typeface="DM Sans" pitchFamily="2" charset="0"/>
              </a:rPr>
              <a:t>Blueprint</a:t>
            </a:r>
            <a:r>
              <a:rPr lang="es-ES" sz="2400" spc="-150" dirty="0">
                <a:latin typeface="DM Sans" pitchFamily="2" charset="0"/>
              </a:rPr>
              <a:t> </a:t>
            </a:r>
            <a:r>
              <a:rPr lang="es-ES" sz="2400" spc="-150" dirty="0" err="1">
                <a:latin typeface="DM Sans" pitchFamily="2" charset="0"/>
              </a:rPr>
              <a:t>BP_OpenSkyManager</a:t>
            </a:r>
            <a:endParaRPr lang="es-ES" sz="2400" spc="-150" dirty="0">
              <a:latin typeface="DM Sans" pitchFamily="2" charset="0"/>
            </a:endParaRP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5815611" cy="18774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Crear un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Blueprint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BP_OpenSkyManager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(tipo Actor).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Este será el encargado de: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Llamar a la API REST de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OpenSky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Parsear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las posiciones de aviones.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Spawnear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 actualizar actores que los representan.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Arrastrar una instancia de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BP_OpenSkyManager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al nivel (necesario para que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BeginPlay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se ejecute).</a:t>
            </a:r>
          </a:p>
        </p:txBody>
      </p:sp>
    </p:spTree>
    <p:extLst>
      <p:ext uri="{BB962C8B-B14F-4D97-AF65-F5344CB8AC3E}">
        <p14:creationId xmlns:p14="http://schemas.microsoft.com/office/powerpoint/2010/main" val="9977390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24246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2.3 Variable de gestión de vehículos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5815611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BP_OpenSkyManager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crear una variable: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Nombre: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AircraftMap</a:t>
            </a:r>
            <a:endParaRPr lang="es-E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Tipo: Mapa (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Map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Clave = Cadena (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String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→ guardará el icao24 único del avión.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Valor = Referencia a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BP_AirplaneMarker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(el actor que lo representa).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Esto evita duplicados: cada avión se gestiona por su identificador</a:t>
            </a:r>
          </a:p>
        </p:txBody>
      </p:sp>
    </p:spTree>
    <p:extLst>
      <p:ext uri="{BB962C8B-B14F-4D97-AF65-F5344CB8AC3E}">
        <p14:creationId xmlns:p14="http://schemas.microsoft.com/office/powerpoint/2010/main" val="42883270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24246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2.4 Evento </a:t>
            </a:r>
            <a:r>
              <a:rPr lang="es-ES" sz="2400" spc="-150" dirty="0" err="1">
                <a:latin typeface="DM Sans" pitchFamily="2" charset="0"/>
              </a:rPr>
              <a:t>PollOpenSky</a:t>
            </a:r>
            <a:endParaRPr lang="es-ES" sz="2400" spc="-150" dirty="0">
              <a:latin typeface="DM Sans" pitchFamily="2" charset="0"/>
            </a:endParaRP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7" y="1354529"/>
            <a:ext cx="3715876" cy="2369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 el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Event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Graph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BP_OpenSkyManager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Custom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Event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PollOpenSky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Nodo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Construct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VaRest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Request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Set URL con la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query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OpenSky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(ejemplo: https://opensky-network.org/api/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states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?...).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Execute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(GET) → conectar a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Bind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Event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OnRequestComplete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Crear un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Custom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Event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OnOpenSkyResponse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conectado al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callback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311E46D-88B2-4454-8B8B-B329BC1CAB1C}"/>
              </a:ext>
            </a:extLst>
          </p:cNvPr>
          <p:cNvSpPr txBox="1"/>
          <p:nvPr/>
        </p:nvSpPr>
        <p:spPr>
          <a:xfrm>
            <a:off x="4572000" y="1354529"/>
            <a:ext cx="360285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ES" sz="14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42.14880566, -2.64935531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ES" sz="14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43.50958300, -0.63844790</a:t>
            </a:r>
            <a:endParaRPr lang="es-ES" sz="1400" dirty="0"/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ES" sz="1400" b="0" i="1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https://opensky-network.org/api/states/all?lamin=42.14880566&amp;lomin=-2.64935531&amp;lamax=43.50958300&amp;lomax=-0.63844790</a:t>
            </a:r>
            <a:endParaRPr lang="es-E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57246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spc="-150" dirty="0">
                <a:latin typeface="DM Sans" pitchFamily="2" charset="0"/>
              </a:rPr>
              <a:t>1. </a:t>
            </a:r>
            <a:r>
              <a:rPr lang="en-US" sz="2800" spc="-150" dirty="0" err="1">
                <a:latin typeface="DM Sans" pitchFamily="2" charset="0"/>
              </a:rPr>
              <a:t>Introducción</a:t>
            </a:r>
            <a:r>
              <a:rPr lang="en-US" sz="2800" spc="-150" dirty="0">
                <a:latin typeface="DM Sans" pitchFamily="2" charset="0"/>
              </a:rPr>
              <a:t> a Unreal Engine </a:t>
            </a:r>
            <a:r>
              <a:rPr lang="en-US" sz="2800" spc="-150" dirty="0" err="1">
                <a:latin typeface="DM Sans" pitchFamily="2" charset="0"/>
              </a:rPr>
              <a:t>como</a:t>
            </a:r>
            <a:r>
              <a:rPr lang="en-US" sz="2800" spc="-150" dirty="0">
                <a:latin typeface="DM Sans" pitchFamily="2" charset="0"/>
              </a:rPr>
              <a:t> motor de </a:t>
            </a:r>
            <a:r>
              <a:rPr lang="en-US" sz="2800" spc="-150" dirty="0" err="1">
                <a:latin typeface="DM Sans" pitchFamily="2" charset="0"/>
              </a:rPr>
              <a:t>renderizado</a:t>
            </a:r>
            <a:r>
              <a:rPr lang="en-US" sz="2800" spc="-150" dirty="0">
                <a:latin typeface="DM Sans" pitchFamily="2" charset="0"/>
              </a:rPr>
              <a:t> </a:t>
            </a:r>
            <a:r>
              <a:rPr lang="en-US" sz="2800" spc="-150" dirty="0" err="1">
                <a:latin typeface="DM Sans" pitchFamily="2" charset="0"/>
              </a:rPr>
              <a:t>gráfico</a:t>
            </a:r>
            <a:r>
              <a:rPr lang="en-US" sz="2800" spc="-150" dirty="0">
                <a:latin typeface="DM Sans" pitchFamily="2" charset="0"/>
              </a:rPr>
              <a:t> </a:t>
            </a:r>
            <a:r>
              <a:rPr lang="en-US" sz="2800" spc="-150" dirty="0" err="1">
                <a:latin typeface="DM Sans" pitchFamily="2" charset="0"/>
              </a:rPr>
              <a:t>en</a:t>
            </a:r>
            <a:r>
              <a:rPr lang="en-US" sz="2800" spc="-150" dirty="0">
                <a:latin typeface="DM Sans" pitchFamily="2" charset="0"/>
              </a:rPr>
              <a:t> </a:t>
            </a:r>
            <a:r>
              <a:rPr lang="en-US" sz="2800" spc="-150" dirty="0" err="1">
                <a:latin typeface="DM Sans" pitchFamily="2" charset="0"/>
              </a:rPr>
              <a:t>tiempo</a:t>
            </a:r>
            <a:r>
              <a:rPr lang="en-US" sz="2800" spc="-150" dirty="0">
                <a:latin typeface="DM Sans" pitchFamily="2" charset="0"/>
              </a:rPr>
              <a:t> real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672013"/>
            <a:ext cx="4433852" cy="13689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es un motor gráfico desarrollado por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Epic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Games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desde 1998. Inicialmente orientado al desarrollo de videojuegos, hoy es una plataforma multiuso clave en sectores como simulación, cine, arquitectura y formación.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600" dirty="0">
                <a:latin typeface="DM Sans" pitchFamily="2" charset="0"/>
                <a:hlinkClick r:id="rId6"/>
              </a:rPr>
              <a:t>https://www.youtube.com/watch?v=bJPxq6QogKE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s-ES" sz="1600" dirty="0">
              <a:latin typeface="DM Sans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73E958-BABD-463C-8A86-CC43E1D548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794" y="1366180"/>
            <a:ext cx="19431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814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EAEB5AA-7A29-4A42-9720-23BF1FE91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55" y="308620"/>
            <a:ext cx="6828925" cy="4062719"/>
          </a:xfrm>
          <a:prstGeom prst="rect">
            <a:avLst/>
          </a:prstGeom>
        </p:spPr>
      </p:pic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96623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24246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2.5 </a:t>
            </a:r>
            <a:r>
              <a:rPr lang="es-ES" sz="2400" spc="-150" dirty="0" err="1">
                <a:latin typeface="DM Sans" pitchFamily="2" charset="0"/>
              </a:rPr>
              <a:t>Parseo</a:t>
            </a:r>
            <a:r>
              <a:rPr lang="es-ES" sz="2400" spc="-150" dirty="0">
                <a:latin typeface="DM Sans" pitchFamily="2" charset="0"/>
              </a:rPr>
              <a:t> del JSON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5815611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Dentro de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OnOpenSkyResponse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Response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Object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Array Field con "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states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ForEachLoop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sobre ese array.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Cada Array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Element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→ As Array.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Extraer datos con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index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+ As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String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/ As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Number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Index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0 = icao24.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Index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1 =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callsign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Index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5 =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lon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Index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6 = lat.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Index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13 (o 7) =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alt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Index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10 =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heading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43497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73D240D-8AC6-42AC-A74E-42FAA2EDF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26" y="470848"/>
            <a:ext cx="8295347" cy="3887170"/>
          </a:xfrm>
          <a:prstGeom prst="rect">
            <a:avLst/>
          </a:prstGeom>
        </p:spPr>
      </p:pic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64640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24246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2.6 </a:t>
            </a:r>
            <a:r>
              <a:rPr lang="es-ES" sz="2400" spc="-150" dirty="0" err="1">
                <a:latin typeface="DM Sans" pitchFamily="2" charset="0"/>
              </a:rPr>
              <a:t>Blueprint</a:t>
            </a:r>
            <a:r>
              <a:rPr lang="es-ES" sz="2400" spc="-150" dirty="0">
                <a:latin typeface="DM Sans" pitchFamily="2" charset="0"/>
              </a:rPr>
              <a:t> del vehículo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5815611" cy="17851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Crear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BP_AirplaneMarker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fontAlgn="base">
              <a:spcBef>
                <a:spcPts val="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Componentes:</a:t>
            </a:r>
          </a:p>
          <a:p>
            <a:pPr lvl="1" fontAlgn="base">
              <a:spcBef>
                <a:spcPts val="0"/>
              </a:spcBef>
            </a:pP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CesiumGlobeAnchor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(para posicionamiento global).</a:t>
            </a:r>
          </a:p>
          <a:p>
            <a:pPr lvl="1" fontAlgn="base">
              <a:spcBef>
                <a:spcPts val="0"/>
              </a:spcBef>
            </a:pP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StaticMesh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(representación del avión, un cubo sirve para pruebas).</a:t>
            </a:r>
          </a:p>
          <a:p>
            <a:pPr fontAlgn="base">
              <a:spcBef>
                <a:spcPts val="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Variables:</a:t>
            </a:r>
          </a:p>
          <a:p>
            <a:pPr lvl="1" fontAlgn="base">
              <a:spcBef>
                <a:spcPts val="0"/>
              </a:spcBef>
            </a:pP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LastSeen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Float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fontAlgn="base">
              <a:spcBef>
                <a:spcPts val="0"/>
              </a:spcBef>
            </a:pP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Custom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Function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UpdateFromState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lon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heading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callsign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lastContact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icao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3460315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24246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2.7 </a:t>
            </a:r>
            <a:r>
              <a:rPr lang="es-ES" sz="2400" spc="-150" dirty="0" err="1">
                <a:latin typeface="DM Sans" pitchFamily="2" charset="0"/>
              </a:rPr>
              <a:t>UpdateFromState</a:t>
            </a:r>
            <a:endParaRPr lang="es-ES" sz="2400" spc="-150" dirty="0">
              <a:latin typeface="DM Sans" pitchFamily="2" charset="0"/>
            </a:endParaRP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5896891" cy="289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 los inputs de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lon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e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icao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Format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Text para convertirlo a una línea de texto -&gt;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Print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String</a:t>
            </a:r>
            <a:endParaRPr lang="es-E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Make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Vector (X = Lon, Y =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Lat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, Z = Alt) -&gt;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Return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value</a:t>
            </a:r>
            <a:endParaRPr lang="es-ES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Get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Cesium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Globe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Anchor -&gt;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Move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to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Longitude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Latitude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Height</a:t>
            </a:r>
            <a:endParaRPr lang="es-ES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Conectar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Return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Value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del vector con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Move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to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Longitude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Latitude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Height</a:t>
            </a:r>
            <a:endParaRPr lang="es-ES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-E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Podemos aplicar multiplicadores para reducir el rango de coordenadas y visualizar todo en un sector más pequeño: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((Lon, </a:t>
            </a:r>
            <a:r>
              <a:rPr lang="es-ES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Lat</a:t>
            </a:r>
            <a:r>
              <a:rPr lang="es-ES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Alt) + (</a:t>
            </a:r>
            <a:r>
              <a:rPr lang="es-E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1,64323,</a:t>
            </a:r>
            <a:r>
              <a:rPr lang="es-ES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-42,81687</a:t>
            </a:r>
            <a:r>
              <a:rPr lang="es-E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, -550,0)) x 0,01 + (1,64323, 42,81687, 550,0)</a:t>
            </a:r>
            <a:endParaRPr lang="es-ES" sz="1200" b="0" i="1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89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3320BCA-98F5-4C68-AEE0-08E896A73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99" y="617804"/>
            <a:ext cx="8626482" cy="3782601"/>
          </a:xfrm>
          <a:prstGeom prst="rect">
            <a:avLst/>
          </a:prstGeom>
        </p:spPr>
      </p:pic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25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24246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2.8 Crear o actualizar vehículos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5815611" cy="1969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 cada iteración del bucle: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Comprobar si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AircraftMap.Contains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(icao24)</a:t>
            </a:r>
          </a:p>
          <a:p>
            <a:pPr fontAlgn="base">
              <a:spcBef>
                <a:spcPts val="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True →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Find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en el mapa → llamar a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UpdateFromState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en el actor existente.</a:t>
            </a:r>
          </a:p>
          <a:p>
            <a:pPr fontAlgn="base">
              <a:spcBef>
                <a:spcPts val="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False →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SpawnActor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BP_AirplaneMarker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Add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al mapa (Key = icao24,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Value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= actor) → llamar a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UpdateFromState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 esta forma, solo se crean actores nuevos si el avión no existía.</a:t>
            </a:r>
          </a:p>
        </p:txBody>
      </p:sp>
    </p:spTree>
    <p:extLst>
      <p:ext uri="{BB962C8B-B14F-4D97-AF65-F5344CB8AC3E}">
        <p14:creationId xmlns:p14="http://schemas.microsoft.com/office/powerpoint/2010/main" val="23007638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EC459E3-E82A-428E-B564-B8D41AD80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91" y="504806"/>
            <a:ext cx="8542818" cy="3824841"/>
          </a:xfrm>
          <a:prstGeom prst="rect">
            <a:avLst/>
          </a:prstGeom>
        </p:spPr>
      </p:pic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59752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24246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2.9 Temporizador automático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7" y="1354529"/>
            <a:ext cx="4907984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Bef>
                <a:spcPts val="0"/>
              </a:spcBef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En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BeginPlay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BP_OpenSkyManager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fontAlgn="base">
              <a:spcBef>
                <a:spcPts val="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Set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Timer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Event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fontAlgn="base">
              <a:spcBef>
                <a:spcPts val="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Evento =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PollOpenSky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fontAlgn="base">
              <a:spcBef>
                <a:spcPts val="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Tiempo = 10 segundos.</a:t>
            </a:r>
          </a:p>
          <a:p>
            <a:pPr fontAlgn="base">
              <a:spcBef>
                <a:spcPts val="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Looping = true.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Así cada 10s se consulta la API y se actualizan las posiciones.</a:t>
            </a:r>
          </a:p>
        </p:txBody>
      </p:sp>
    </p:spTree>
    <p:extLst>
      <p:ext uri="{BB962C8B-B14F-4D97-AF65-F5344CB8AC3E}">
        <p14:creationId xmlns:p14="http://schemas.microsoft.com/office/powerpoint/2010/main" val="24326138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24246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2.10 Resultado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7" y="1354529"/>
            <a:ext cx="4907984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ts val="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 ejecutar Play, el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BP_OpenSkyManager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consulta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OpenSky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cada 10s.</a:t>
            </a:r>
          </a:p>
          <a:p>
            <a:pPr fontAlgn="base">
              <a:spcBef>
                <a:spcPts val="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Los aviones aparecen como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BP_AirplaneMarker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sobre el globo.</a:t>
            </a:r>
          </a:p>
          <a:p>
            <a:pPr fontAlgn="base">
              <a:spcBef>
                <a:spcPts val="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 actualizan sus posiciones y rotaciones.</a:t>
            </a:r>
          </a:p>
          <a:p>
            <a:pPr fontAlgn="base">
              <a:spcBef>
                <a:spcPts val="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Los aviones que desaparecen se eliminan automáticamente.</a:t>
            </a:r>
          </a:p>
        </p:txBody>
      </p:sp>
    </p:spTree>
    <p:extLst>
      <p:ext uri="{BB962C8B-B14F-4D97-AF65-F5344CB8AC3E}">
        <p14:creationId xmlns:p14="http://schemas.microsoft.com/office/powerpoint/2010/main" val="3545228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spc="-150" dirty="0">
                <a:latin typeface="DM Sans" pitchFamily="2" charset="0"/>
              </a:rPr>
              <a:t>1. 1 Historia y </a:t>
            </a:r>
            <a:r>
              <a:rPr lang="en-US" sz="2400" spc="-150" dirty="0" err="1">
                <a:latin typeface="DM Sans" pitchFamily="2" charset="0"/>
              </a:rPr>
              <a:t>evolución</a:t>
            </a:r>
            <a:r>
              <a:rPr lang="en-US" sz="2400" spc="-150" dirty="0">
                <a:latin typeface="DM Sans" pitchFamily="2" charset="0"/>
              </a:rPr>
              <a:t> de Unreal Engine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7" y="1343860"/>
            <a:ext cx="3912304" cy="2923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Las versiones principales han introducido grandes avances: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1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UE1 (1998):</a:t>
            </a:r>
            <a:r>
              <a:rPr lang="es-E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Primer editor visual integrado.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1000" b="1" dirty="0">
                <a:solidFill>
                  <a:srgbClr val="000000"/>
                </a:solidFill>
                <a:latin typeface="Arial" panose="020B0604020202020204" pitchFamily="34" charset="0"/>
              </a:rPr>
              <a:t>UE2 (2002): </a:t>
            </a:r>
            <a:r>
              <a:rPr lang="es-ES" sz="1000" dirty="0">
                <a:solidFill>
                  <a:srgbClr val="000000"/>
                </a:solidFill>
                <a:latin typeface="Arial" panose="020B0604020202020204" pitchFamily="34" charset="0"/>
              </a:rPr>
              <a:t>Uso de aceleración por GPU (DirectX8) y multiplataforma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1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UE3 (2006):</a:t>
            </a:r>
            <a:r>
              <a:rPr lang="es-E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Iluminación avanzada y soporte multiplataforma.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1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UE4 (2014):</a:t>
            </a:r>
            <a:r>
              <a:rPr lang="es-E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Blueprints</a:t>
            </a:r>
            <a:r>
              <a:rPr lang="es-E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(programación visual) y acceso al código fuente.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1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UE5 (2021):</a:t>
            </a:r>
            <a:r>
              <a:rPr lang="es-E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Nanite (geometría virtual), Lumen (iluminación global dinámica) y soporte optimizado para mundos abiertos.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4E0D6F9-D0E1-4F98-B7D3-40A0F7B7F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0401" y="1503743"/>
            <a:ext cx="4191000" cy="225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291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00DEEA7-E839-475D-8B0E-DE3DD4CC79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3" b="5260"/>
          <a:stretch/>
        </p:blipFill>
        <p:spPr>
          <a:xfrm>
            <a:off x="395536" y="893979"/>
            <a:ext cx="8369158" cy="4151840"/>
          </a:xfrm>
          <a:prstGeom prst="rect">
            <a:avLst/>
          </a:prstGeom>
        </p:spPr>
      </p:pic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24246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2.9 Resultado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04464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24246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2.11 Limpieza de vehículos antiguos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7" y="1354529"/>
            <a:ext cx="4907984" cy="20928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Bef>
                <a:spcPts val="0"/>
              </a:spcBef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Después del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ForEachLoop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fontAlgn="base">
              <a:spcBef>
                <a:spcPts val="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Obtener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AircraftMap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fontAlgn="base">
              <a:spcBef>
                <a:spcPts val="0"/>
              </a:spcBef>
            </a:pP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ForEachLoop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Find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actor → comprobar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CurrentTime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LastSeen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fontAlgn="base">
              <a:spcBef>
                <a:spcPts val="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 mayor a 30s (u otro valor):</a:t>
            </a:r>
          </a:p>
          <a:p>
            <a:pPr lvl="1" fontAlgn="base">
              <a:spcBef>
                <a:spcPts val="0"/>
              </a:spcBef>
            </a:pP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Destroy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Actor.</a:t>
            </a:r>
          </a:p>
          <a:p>
            <a:pPr lvl="1" fontAlgn="base">
              <a:spcBef>
                <a:spcPts val="0"/>
              </a:spcBef>
            </a:pP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Remove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del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AircraftMap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fontAlgn="base">
              <a:spcBef>
                <a:spcPts val="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Esto elimina aviones que ya no están en la respuesta.</a:t>
            </a:r>
          </a:p>
        </p:txBody>
      </p:sp>
    </p:spTree>
    <p:extLst>
      <p:ext uri="{BB962C8B-B14F-4D97-AF65-F5344CB8AC3E}">
        <p14:creationId xmlns:p14="http://schemas.microsoft.com/office/powerpoint/2010/main" val="12657942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E61D5A"/>
            </a:gs>
            <a:gs pos="100000">
              <a:srgbClr val="2FC8E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1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20399"/>
            <a:ext cx="2565361" cy="2902702"/>
          </a:xfrm>
          <a:prstGeom prst="rect">
            <a:avLst/>
          </a:prstGeom>
        </p:spPr>
      </p:pic>
      <p:sp>
        <p:nvSpPr>
          <p:cNvPr id="16" name="33 Título"/>
          <p:cNvSpPr txBox="1">
            <a:spLocks/>
          </p:cNvSpPr>
          <p:nvPr/>
        </p:nvSpPr>
        <p:spPr>
          <a:xfrm>
            <a:off x="3851920" y="1833086"/>
            <a:ext cx="4752528" cy="147732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Gracias por vuestra atención</a:t>
            </a:r>
          </a:p>
          <a:p>
            <a:endParaRPr lang="es-ES" sz="2400" b="1" dirty="0">
              <a:solidFill>
                <a:schemeClr val="bg1"/>
              </a:solidFill>
              <a:latin typeface="DM Sans" pitchFamily="2" charset="0"/>
            </a:endParaRPr>
          </a:p>
          <a:p>
            <a:endParaRPr lang="es-ES" sz="1600" b="1" dirty="0">
              <a:solidFill>
                <a:schemeClr val="bg1"/>
              </a:solidFill>
              <a:latin typeface="DM Sans" pitchFamily="2" charset="0"/>
            </a:endParaRPr>
          </a:p>
          <a:p>
            <a:r>
              <a:rPr lang="es-ES" sz="1600" b="1" dirty="0">
                <a:solidFill>
                  <a:schemeClr val="bg1"/>
                </a:solidFill>
                <a:latin typeface="DM Sans" pitchFamily="2" charset="0"/>
              </a:rPr>
              <a:t>Daniel Aláez Gómez</a:t>
            </a:r>
          </a:p>
          <a:p>
            <a:r>
              <a:rPr lang="es-ES" sz="1600" b="1" dirty="0">
                <a:solidFill>
                  <a:schemeClr val="bg1"/>
                </a:solidFill>
                <a:latin typeface="DM Sans" pitchFamily="2" charset="0"/>
              </a:rPr>
              <a:t>daniel.alaez@unavarra.es</a:t>
            </a:r>
          </a:p>
        </p:txBody>
      </p:sp>
      <p:pic>
        <p:nvPicPr>
          <p:cNvPr id="2" name="Google Shape;584;p1">
            <a:extLst>
              <a:ext uri="{FF2B5EF4-FFF2-40B4-BE49-F238E27FC236}">
                <a16:creationId xmlns:a16="http://schemas.microsoft.com/office/drawing/2014/main" id="{23163E61-60F4-2809-D9A5-6BE5C5C3309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00" y="4461958"/>
            <a:ext cx="9001000" cy="668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455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EF173664-5316-42D0-BAD8-20A4E9F34EC6}"/>
              </a:ext>
            </a:extLst>
          </p:cNvPr>
          <p:cNvSpPr txBox="1"/>
          <p:nvPr/>
        </p:nvSpPr>
        <p:spPr>
          <a:xfrm>
            <a:off x="395536" y="411510"/>
            <a:ext cx="663518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spc="-150" dirty="0">
                <a:latin typeface="DM Sans" pitchFamily="2" charset="0"/>
              </a:rPr>
              <a:t>1.2 </a:t>
            </a:r>
            <a:r>
              <a:rPr lang="en-US" sz="2400" spc="-150" dirty="0" err="1">
                <a:latin typeface="DM Sans" pitchFamily="2" charset="0"/>
              </a:rPr>
              <a:t>Conceptos</a:t>
            </a:r>
            <a:r>
              <a:rPr lang="en-US" sz="2400" spc="-150" dirty="0">
                <a:latin typeface="DM Sans" pitchFamily="2" charset="0"/>
              </a:rPr>
              <a:t> </a:t>
            </a:r>
            <a:r>
              <a:rPr lang="en-US" sz="2400" spc="-150" dirty="0" err="1">
                <a:latin typeface="DM Sans" pitchFamily="2" charset="0"/>
              </a:rPr>
              <a:t>fundamentales</a:t>
            </a:r>
            <a:r>
              <a:rPr lang="en-US" sz="2400" spc="-150" dirty="0">
                <a:latin typeface="DM Sans" pitchFamily="2" charset="0"/>
              </a:rPr>
              <a:t> de los </a:t>
            </a:r>
            <a:r>
              <a:rPr lang="en-US" sz="2400" spc="-150" dirty="0" err="1">
                <a:latin typeface="DM Sans" pitchFamily="2" charset="0"/>
              </a:rPr>
              <a:t>motores</a:t>
            </a:r>
            <a:r>
              <a:rPr lang="en-US" sz="2400" spc="-150" dirty="0">
                <a:latin typeface="DM Sans" pitchFamily="2" charset="0"/>
              </a:rPr>
              <a:t> </a:t>
            </a:r>
            <a:r>
              <a:rPr lang="en-US" sz="2400" spc="-150" dirty="0" err="1">
                <a:latin typeface="DM Sans" pitchFamily="2" charset="0"/>
              </a:rPr>
              <a:t>gráficos</a:t>
            </a:r>
            <a:endParaRPr lang="en-US" sz="2400" spc="-150" dirty="0">
              <a:latin typeface="DM Sans" pitchFamily="2" charset="0"/>
            </a:endParaRP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6BC52C74-0555-4867-8A0D-F1B66E555B34}"/>
              </a:ext>
            </a:extLst>
          </p:cNvPr>
          <p:cNvSpPr txBox="1"/>
          <p:nvPr/>
        </p:nvSpPr>
        <p:spPr>
          <a:xfrm>
            <a:off x="395536" y="1858609"/>
            <a:ext cx="147160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Renderizado</a:t>
            </a:r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 </a:t>
            </a:r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en</a:t>
            </a:r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 </a:t>
            </a:r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tiempo</a:t>
            </a:r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 real</a:t>
            </a:r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60B31F30-30E5-406A-9AC3-9D6AEFAFA599}"/>
              </a:ext>
            </a:extLst>
          </p:cNvPr>
          <p:cNvSpPr txBox="1"/>
          <p:nvPr/>
        </p:nvSpPr>
        <p:spPr>
          <a:xfrm>
            <a:off x="395536" y="2266521"/>
            <a:ext cx="1595824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M Sans Medium" pitchFamily="2" charset="0"/>
              </a:rPr>
              <a:t>Proceso por el cual las imágenes se generan instantáneamente según la interacción del usuario, fundamental en simulación y videojuegos.</a:t>
            </a:r>
          </a:p>
        </p:txBody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56F89837-1867-4F75-B8C1-BF9D798423E0}"/>
              </a:ext>
            </a:extLst>
          </p:cNvPr>
          <p:cNvSpPr txBox="1"/>
          <p:nvPr/>
        </p:nvSpPr>
        <p:spPr>
          <a:xfrm>
            <a:off x="395536" y="1419622"/>
            <a:ext cx="680600" cy="318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>
                <a:solidFill>
                  <a:srgbClr val="E61D5A"/>
                </a:solidFill>
                <a:latin typeface="DM Sans Medium" pitchFamily="2" charset="0"/>
              </a:rPr>
              <a:t>01</a:t>
            </a:r>
          </a:p>
        </p:txBody>
      </p:sp>
      <p:sp>
        <p:nvSpPr>
          <p:cNvPr id="43" name="TextBox 24">
            <a:extLst>
              <a:ext uri="{FF2B5EF4-FFF2-40B4-BE49-F238E27FC236}">
                <a16:creationId xmlns:a16="http://schemas.microsoft.com/office/drawing/2014/main" id="{6BC52C74-0555-4867-8A0D-F1B66E555B34}"/>
              </a:ext>
            </a:extLst>
          </p:cNvPr>
          <p:cNvSpPr txBox="1"/>
          <p:nvPr/>
        </p:nvSpPr>
        <p:spPr>
          <a:xfrm>
            <a:off x="3487230" y="1858609"/>
            <a:ext cx="147160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Pipeline </a:t>
            </a:r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gráfico</a:t>
            </a:r>
            <a:endParaRPr lang="en-US" sz="1000" b="1" dirty="0">
              <a:solidFill>
                <a:srgbClr val="2B292C"/>
              </a:solidFill>
              <a:latin typeface="DM Sans" pitchFamily="2" charset="0"/>
            </a:endParaRPr>
          </a:p>
        </p:txBody>
      </p:sp>
      <p:sp>
        <p:nvSpPr>
          <p:cNvPr id="44" name="TextBox 25">
            <a:extLst>
              <a:ext uri="{FF2B5EF4-FFF2-40B4-BE49-F238E27FC236}">
                <a16:creationId xmlns:a16="http://schemas.microsoft.com/office/drawing/2014/main" id="{60B31F30-30E5-406A-9AC3-9D6AEFAFA599}"/>
              </a:ext>
            </a:extLst>
          </p:cNvPr>
          <p:cNvSpPr txBox="1"/>
          <p:nvPr/>
        </p:nvSpPr>
        <p:spPr>
          <a:xfrm>
            <a:off x="3487231" y="2266521"/>
            <a:ext cx="131350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M Sans Medium" pitchFamily="2" charset="0"/>
              </a:rPr>
              <a:t> Secuencia de procesos para convertir modelos 3D y texturas en imágenes en pantalla. Incluye procesamiento de vértices, rasterizado, mapeo de texturas, iluminación y sombreado (</a:t>
            </a:r>
            <a:r>
              <a:rPr lang="es-E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M Sans Medium" pitchFamily="2" charset="0"/>
              </a:rPr>
              <a:t>shaders</a:t>
            </a: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M Sans Medium" pitchFamily="2" charset="0"/>
              </a:rPr>
              <a:t>).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DM Sans Medium" pitchFamily="2" charset="0"/>
            </a:endParaRPr>
          </a:p>
        </p:txBody>
      </p:sp>
      <p:sp>
        <p:nvSpPr>
          <p:cNvPr id="45" name="TextBox 28">
            <a:extLst>
              <a:ext uri="{FF2B5EF4-FFF2-40B4-BE49-F238E27FC236}">
                <a16:creationId xmlns:a16="http://schemas.microsoft.com/office/drawing/2014/main" id="{56F89837-1867-4F75-B8C1-BF9D798423E0}"/>
              </a:ext>
            </a:extLst>
          </p:cNvPr>
          <p:cNvSpPr txBox="1"/>
          <p:nvPr/>
        </p:nvSpPr>
        <p:spPr>
          <a:xfrm>
            <a:off x="3487231" y="1419622"/>
            <a:ext cx="680600" cy="318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 dirty="0">
                <a:solidFill>
                  <a:srgbClr val="E61D5A"/>
                </a:solidFill>
                <a:latin typeface="DM Sans Medium" pitchFamily="2" charset="0"/>
              </a:rPr>
              <a:t>02</a:t>
            </a:r>
          </a:p>
        </p:txBody>
      </p:sp>
      <p:sp>
        <p:nvSpPr>
          <p:cNvPr id="55" name="TextBox 24">
            <a:extLst>
              <a:ext uri="{FF2B5EF4-FFF2-40B4-BE49-F238E27FC236}">
                <a16:creationId xmlns:a16="http://schemas.microsoft.com/office/drawing/2014/main" id="{6BC52C74-0555-4867-8A0D-F1B66E555B34}"/>
              </a:ext>
            </a:extLst>
          </p:cNvPr>
          <p:cNvSpPr txBox="1"/>
          <p:nvPr/>
        </p:nvSpPr>
        <p:spPr>
          <a:xfrm>
            <a:off x="5322517" y="1858609"/>
            <a:ext cx="147160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Materiales</a:t>
            </a:r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 y shaders</a:t>
            </a:r>
          </a:p>
        </p:txBody>
      </p:sp>
      <p:sp>
        <p:nvSpPr>
          <p:cNvPr id="56" name="TextBox 25">
            <a:extLst>
              <a:ext uri="{FF2B5EF4-FFF2-40B4-BE49-F238E27FC236}">
                <a16:creationId xmlns:a16="http://schemas.microsoft.com/office/drawing/2014/main" id="{60B31F30-30E5-406A-9AC3-9D6AEFAFA599}"/>
              </a:ext>
            </a:extLst>
          </p:cNvPr>
          <p:cNvSpPr txBox="1"/>
          <p:nvPr/>
        </p:nvSpPr>
        <p:spPr>
          <a:xfrm>
            <a:off x="5322517" y="2266521"/>
            <a:ext cx="131350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M Sans Medium" pitchFamily="2" charset="0"/>
              </a:rPr>
              <a:t>Algoritmos que definen la apariencia de las superficies según la luz.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DM Sans Medium" pitchFamily="2" charset="0"/>
            </a:endParaRPr>
          </a:p>
        </p:txBody>
      </p:sp>
      <p:sp>
        <p:nvSpPr>
          <p:cNvPr id="57" name="TextBox 28">
            <a:extLst>
              <a:ext uri="{FF2B5EF4-FFF2-40B4-BE49-F238E27FC236}">
                <a16:creationId xmlns:a16="http://schemas.microsoft.com/office/drawing/2014/main" id="{56F89837-1867-4F75-B8C1-BF9D798423E0}"/>
              </a:ext>
            </a:extLst>
          </p:cNvPr>
          <p:cNvSpPr txBox="1"/>
          <p:nvPr/>
        </p:nvSpPr>
        <p:spPr>
          <a:xfrm>
            <a:off x="5322517" y="1419622"/>
            <a:ext cx="680600" cy="318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>
                <a:solidFill>
                  <a:srgbClr val="E61D5A"/>
                </a:solidFill>
                <a:latin typeface="DM Sans Medium" pitchFamily="2" charset="0"/>
              </a:rPr>
              <a:t>03</a:t>
            </a:r>
          </a:p>
        </p:txBody>
      </p:sp>
      <p:sp>
        <p:nvSpPr>
          <p:cNvPr id="58" name="TextBox 24">
            <a:extLst>
              <a:ext uri="{FF2B5EF4-FFF2-40B4-BE49-F238E27FC236}">
                <a16:creationId xmlns:a16="http://schemas.microsoft.com/office/drawing/2014/main" id="{6BC52C74-0555-4867-8A0D-F1B66E555B34}"/>
              </a:ext>
            </a:extLst>
          </p:cNvPr>
          <p:cNvSpPr txBox="1"/>
          <p:nvPr/>
        </p:nvSpPr>
        <p:spPr>
          <a:xfrm>
            <a:off x="7164288" y="1858609"/>
            <a:ext cx="147160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Iluminación</a:t>
            </a:r>
            <a:endParaRPr lang="en-US" sz="1000" b="1" dirty="0">
              <a:solidFill>
                <a:srgbClr val="2B292C"/>
              </a:solidFill>
              <a:latin typeface="DM Sans" pitchFamily="2" charset="0"/>
            </a:endParaRPr>
          </a:p>
        </p:txBody>
      </p:sp>
      <p:sp>
        <p:nvSpPr>
          <p:cNvPr id="59" name="TextBox 25">
            <a:extLst>
              <a:ext uri="{FF2B5EF4-FFF2-40B4-BE49-F238E27FC236}">
                <a16:creationId xmlns:a16="http://schemas.microsoft.com/office/drawing/2014/main" id="{60B31F30-30E5-406A-9AC3-9D6AEFAFA599}"/>
              </a:ext>
            </a:extLst>
          </p:cNvPr>
          <p:cNvSpPr txBox="1"/>
          <p:nvPr/>
        </p:nvSpPr>
        <p:spPr>
          <a:xfrm>
            <a:off x="7164288" y="2266521"/>
            <a:ext cx="1313501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M Sans Medium" pitchFamily="2" charset="0"/>
              </a:rPr>
              <a:t>Simulación de diferentes tipos de luz para lograr realismo: luz directa, indirecta, sombras, reflejos, etc.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DM Sans Medium" pitchFamily="2" charset="0"/>
            </a:endParaRPr>
          </a:p>
        </p:txBody>
      </p:sp>
      <p:sp>
        <p:nvSpPr>
          <p:cNvPr id="60" name="TextBox 28">
            <a:extLst>
              <a:ext uri="{FF2B5EF4-FFF2-40B4-BE49-F238E27FC236}">
                <a16:creationId xmlns:a16="http://schemas.microsoft.com/office/drawing/2014/main" id="{56F89837-1867-4F75-B8C1-BF9D798423E0}"/>
              </a:ext>
            </a:extLst>
          </p:cNvPr>
          <p:cNvSpPr txBox="1"/>
          <p:nvPr/>
        </p:nvSpPr>
        <p:spPr>
          <a:xfrm>
            <a:off x="7164288" y="1419622"/>
            <a:ext cx="680600" cy="318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>
                <a:solidFill>
                  <a:srgbClr val="E61D5A"/>
                </a:solidFill>
                <a:latin typeface="DM Sans Medium" pitchFamily="2" charset="0"/>
              </a:rPr>
              <a:t>04</a:t>
            </a:r>
          </a:p>
        </p:txBody>
      </p:sp>
      <p:sp>
        <p:nvSpPr>
          <p:cNvPr id="70" name="Circle"/>
          <p:cNvSpPr/>
          <p:nvPr/>
        </p:nvSpPr>
        <p:spPr>
          <a:xfrm>
            <a:off x="-835569" y="3315587"/>
            <a:ext cx="3413939" cy="3413938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1284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ction General Document" ma:contentTypeID="0x01010023ECFF87BA81434A8B6E11A31268CF70010027EEF2928DBB464E92662DA31D7E356D" ma:contentTypeVersion="19" ma:contentTypeDescription="Create a new document." ma:contentTypeScope="" ma:versionID="d7bd528bba462fc0d00e303df9176011">
  <xsd:schema xmlns:xsd="http://www.w3.org/2001/XMLSchema" xmlns:xs="http://www.w3.org/2001/XMLSchema" xmlns:p="http://schemas.microsoft.com/office/2006/metadata/properties" xmlns:ns2="6d2d4f9d-7973-464d-8827-50120d5d09c2" xmlns:ns3="083d7ae3-fc98-489f-bd2e-813eaf20037a" xmlns:ns4="4ef04efc-d2d7-4b92-a4af-38ac67c82c55" targetNamespace="http://schemas.microsoft.com/office/2006/metadata/properties" ma:root="true" ma:fieldsID="5d0cdcb649479d0e1eb4207f73eaab64" ns2:_="" ns3:_="" ns4:_="">
    <xsd:import namespace="6d2d4f9d-7973-464d-8827-50120d5d09c2"/>
    <xsd:import namespace="083d7ae3-fc98-489f-bd2e-813eaf20037a"/>
    <xsd:import namespace="4ef04efc-d2d7-4b92-a4af-38ac67c82c55"/>
    <xsd:element name="properties">
      <xsd:complexType>
        <xsd:sequence>
          <xsd:element name="documentManagement">
            <xsd:complexType>
              <xsd:all>
                <xsd:element ref="ns2:TGLACTGDocumentType" minOccurs="0"/>
                <xsd:element ref="ns2:TGLMilestones" minOccurs="0"/>
                <xsd:element ref="ns2:TGLPartners" minOccurs="0"/>
                <xsd:element ref="ns2:TGLSent" minOccurs="0"/>
                <xsd:element ref="ns3:TGLObsolete" minOccurs="0"/>
                <xsd:element ref="ns2:TGLComments" minOccurs="0"/>
                <xsd:element ref="ns4:MediaServiceKeyPoints" minOccurs="0"/>
                <xsd:element ref="ns4:MediaServiceAutoTags" minOccurs="0"/>
                <xsd:element ref="ns4:MediaServiceMetadata" minOccurs="0"/>
                <xsd:element ref="ns4:MediaServiceFastMetadata" minOccurs="0"/>
                <xsd:element ref="ns4:MediaServiceSearchProperties" minOccurs="0"/>
                <xsd:element ref="ns4:MediaServiceObjectDetectorVersions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2d4f9d-7973-464d-8827-50120d5d09c2" elementFormDefault="qualified">
    <xsd:import namespace="http://schemas.microsoft.com/office/2006/documentManagement/types"/>
    <xsd:import namespace="http://schemas.microsoft.com/office/infopath/2007/PartnerControls"/>
    <xsd:element name="TGLACTGDocumentType" ma:index="1" nillable="true" ma:displayName="Document Type" ma:format="Dropdown" ma:internalName="TGLACTGDocumentType">
      <xsd:simpleType>
        <xsd:restriction base="dms:Choice">
          <xsd:enumeration value="Acknowledgement"/>
          <xsd:enumeration value="Bibliography"/>
          <xsd:enumeration value="Contracts/Agreements"/>
          <xsd:enumeration value="Declarations/Certificates"/>
          <xsd:enumeration value="Deliverables"/>
          <xsd:enumeration value="Economic Information/Budget"/>
          <xsd:enumeration value="Minutes"/>
          <xsd:enumeration value="Notifications"/>
          <xsd:enumeration value="Organisation info."/>
          <xsd:enumeration value="Other"/>
          <xsd:enumeration value="Presentations"/>
          <xsd:enumeration value="Technical Proposal/Report"/>
          <xsd:enumeration value="Templates"/>
          <xsd:enumeration value="Communication"/>
          <xsd:enumeration value="Solicitud beneficiarios"/>
        </xsd:restriction>
      </xsd:simpleType>
    </xsd:element>
    <xsd:element name="TGLMilestones" ma:index="2" nillable="true" ma:displayName="Milestones" ma:format="Dropdown" ma:internalName="TGLMilestones">
      <xsd:simpleType>
        <xsd:restriction base="dms:Choice">
          <xsd:enumeration value="Milestone 1"/>
          <xsd:enumeration value="Milestone 2"/>
          <xsd:enumeration value="Milestone 3_formacion"/>
          <xsd:enumeration value="Milestone 4_beneficiarios Lab"/>
          <xsd:enumeration value="Milestone 5_Demo Day"/>
        </xsd:restriction>
      </xsd:simpleType>
    </xsd:element>
    <xsd:element name="TGLPartners" ma:index="3" nillable="true" ma:displayName="Partners" ma:format="Dropdown" ma:internalName="TGLPartners">
      <xsd:simpleType>
        <xsd:restriction base="dms:Choice">
          <xsd:enumeration value="MANCOMUNIDAD DE SAKANA"/>
          <xsd:enumeration value="ALLOTARRAK"/>
          <xsd:enumeration value="ARALAR SOLUCIONES TECNOLOGICAS SL"/>
          <xsd:enumeration value="CIMA NUEVAS TECNOLOGIAS INFORMATICAS SL"/>
          <xsd:enumeration value="CONASA IT"/>
          <xsd:enumeration value="EMPRENDEDOR (Miguel Escrbano)"/>
          <xsd:enumeration value="DATEANDO SL"/>
          <xsd:enumeration value="i3i INGENIERIA AVANZADA"/>
          <xsd:enumeration value="MACA TUDELA SL"/>
          <xsd:enumeration value="KUNAK TECHNOLOGIES"/>
          <xsd:enumeration value="540 TECH CONSULTING S.L."/>
          <xsd:enumeration value="IED ELECTRONICS SOLUTIONS, S.L."/>
          <xsd:enumeration value="ASIGNAWORKS (Javier Ripalda)"/>
          <xsd:enumeration value="UNAV (Cesar Quishpe Vásquez)"/>
          <xsd:enumeration value="AS AUTOMATIK S.L."/>
          <xsd:enumeration value="INDUSTRIAL AUGMENTED REALITY (iAR)"/>
          <xsd:enumeration value="TESICNOR, S.L"/>
          <xsd:enumeration value="ADHOC CONSULTORIA INFORMATICA"/>
        </xsd:restriction>
      </xsd:simpleType>
    </xsd:element>
    <xsd:element name="TGLSent" ma:index="4" nillable="true" ma:displayName="Sent" ma:default="0" ma:internalName="TGLSent">
      <xsd:simpleType>
        <xsd:restriction base="dms:Boolean"/>
      </xsd:simpleType>
    </xsd:element>
    <xsd:element name="TGLComments" ma:index="6" nillable="true" ma:displayName="Comments" ma:internalName="TGLComment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3d7ae3-fc98-489f-bd2e-813eaf20037a" elementFormDefault="qualified">
    <xsd:import namespace="http://schemas.microsoft.com/office/2006/documentManagement/types"/>
    <xsd:import namespace="http://schemas.microsoft.com/office/infopath/2007/PartnerControls"/>
    <xsd:element name="TGLObsolete" ma:index="5" nillable="true" ma:displayName="Obsolete" ma:default="0" ma:internalName="TGLObsolet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f04efc-d2d7-4b92-a4af-38ac67c82c55" elementFormDefault="qualified">
    <xsd:import namespace="http://schemas.microsoft.com/office/2006/documentManagement/types"/>
    <xsd:import namespace="http://schemas.microsoft.com/office/infopath/2007/PartnerControls"/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Metadata" ma:index="1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GLObsolete xmlns="083d7ae3-fc98-489f-bd2e-813eaf20037a">false</TGLObsolete>
    <TGLSent xmlns="6d2d4f9d-7973-464d-8827-50120d5d09c2">false</TGLSent>
    <TGLACTGDocumentType xmlns="6d2d4f9d-7973-464d-8827-50120d5d09c2">Templates</TGLACTGDocumentType>
    <TGLComments xmlns="6d2d4f9d-7973-464d-8827-50120d5d09c2">Descargado del canal de Tracasa de Documentos/ Recursos /plantillas</TGLComments>
    <TGLMilestones xmlns="6d2d4f9d-7973-464d-8827-50120d5d09c2" xsi:nil="true"/>
    <TGLPartners xmlns="6d2d4f9d-7973-464d-8827-50120d5d09c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8C5B66-2F52-4C2F-92DD-C31D91FB12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2d4f9d-7973-464d-8827-50120d5d09c2"/>
    <ds:schemaRef ds:uri="083d7ae3-fc98-489f-bd2e-813eaf20037a"/>
    <ds:schemaRef ds:uri="4ef04efc-d2d7-4b92-a4af-38ac67c82c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C20DA3-2579-4FC1-A1AC-565DC2B923F3}">
  <ds:schemaRefs>
    <ds:schemaRef ds:uri="http://schemas.microsoft.com/office/2006/documentManagement/types"/>
    <ds:schemaRef ds:uri="http://schemas.microsoft.com/office/2006/metadata/properties"/>
    <ds:schemaRef ds:uri="6d2d4f9d-7973-464d-8827-50120d5d09c2"/>
    <ds:schemaRef ds:uri="http://purl.org/dc/elements/1.1/"/>
    <ds:schemaRef ds:uri="083d7ae3-fc98-489f-bd2e-813eaf20037a"/>
    <ds:schemaRef ds:uri="4ef04efc-d2d7-4b92-a4af-38ac67c82c55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68FDCCB-FA0C-440E-A640-ACABF098CB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3460</TotalTime>
  <Words>5409</Words>
  <Application>Microsoft Office PowerPoint</Application>
  <PresentationFormat>Presentación en pantalla (16:9)</PresentationFormat>
  <Paragraphs>651</Paragraphs>
  <Slides>82</Slides>
  <Notes>82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82</vt:i4>
      </vt:variant>
    </vt:vector>
  </HeadingPairs>
  <TitlesOfParts>
    <vt:vector size="87" baseType="lpstr">
      <vt:lpstr>Arial</vt:lpstr>
      <vt:lpstr>Calibri</vt:lpstr>
      <vt:lpstr>DM Sans</vt:lpstr>
      <vt:lpstr>DM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2.4 Flujo de trabajo básico con Cesium for Unreal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3.5 Flujo de trabajo básico con Cesium 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3.8 Flujo de trabajo básico con OpenDroneMap (WebODM)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1. Nuestro primer proyecto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2. Visualizando datos en tiempo real de APIs externas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brandokpublicidad</dc:creator>
  <cp:lastModifiedBy>daniel.alaez</cp:lastModifiedBy>
  <cp:revision>50</cp:revision>
  <dcterms:created xsi:type="dcterms:W3CDTF">2025-03-31T09:35:51Z</dcterms:created>
  <dcterms:modified xsi:type="dcterms:W3CDTF">2025-10-02T08:06:13Z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0x01010023ECFF87BA81434A8B6E11A31268CF70010027EEF2928DBB464E92662DA31D7E356D</vt:lpwstr>
  </property>
  <property fmtid="{D5CDD505-2E9C-101B-9397-08002B2CF9AE}" pid="3" name="Order">
    <vt:lpwstr>5100.00000000000</vt:lpwstr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</Properties>
</file>